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9.bin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officedocument.oleObject" PartName="/ppt/embeddings/oleObject8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12188825"/>
  <p:notesSz cx="6858000" cy="9144000"/>
  <p:embeddedFontLst>
    <p:embeddedFont>
      <p:font typeface="Century Gothic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3" roundtripDataSignature="AMtx7mi+M+u0kxHOIGDrPAKx76F9futW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4030" orient="horz"/>
        <p:guide pos="1200" orient="horz"/>
        <p:guide pos="1008" orient="horz"/>
        <p:guide pos="3792" orient="horz"/>
        <p:guide orient="horz"/>
        <p:guide pos="3360" orient="horz"/>
        <p:guide pos="3312" orient="horz"/>
        <p:guide pos="240" orient="horz"/>
        <p:guide pos="432" orient="horz"/>
        <p:guide pos="2784" orient="horz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enturyGothic-boldItalic.fntdata"/><Relationship Id="rId61" Type="http://schemas.openxmlformats.org/officeDocument/2006/relationships/font" Target="fonts/CenturyGothic-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CenturyGothic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4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53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68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6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5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5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55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5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4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4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64"/>
          <p:cNvSpPr txBox="1"/>
          <p:nvPr>
            <p:ph idx="1" type="body"/>
          </p:nvPr>
        </p:nvSpPr>
        <p:spPr>
          <a:xfrm rot="5400000">
            <a:off x="4032208" y="-604796"/>
            <a:ext cx="4114801" cy="91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4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5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5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5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65"/>
          <p:cNvSpPr txBox="1"/>
          <p:nvPr>
            <p:ph idx="1" type="body"/>
          </p:nvPr>
        </p:nvSpPr>
        <p:spPr>
          <a:xfrm rot="5400000">
            <a:off x="2398712" y="-495299"/>
            <a:ext cx="5638800" cy="7391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65"/>
          <p:cNvSpPr txBox="1"/>
          <p:nvPr>
            <p:ph type="title"/>
          </p:nvPr>
        </p:nvSpPr>
        <p:spPr>
          <a:xfrm rot="5400000">
            <a:off x="7085013" y="2438400"/>
            <a:ext cx="56388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6"/>
          <p:cNvSpPr txBox="1"/>
          <p:nvPr>
            <p:ph idx="1" type="subTitle"/>
          </p:nvPr>
        </p:nvSpPr>
        <p:spPr>
          <a:xfrm>
            <a:off x="1065213" y="48006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6"/>
          <p:cNvSpPr txBox="1"/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sz="6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6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6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6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7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7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7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7"/>
          <p:cNvSpPr txBox="1"/>
          <p:nvPr>
            <p:ph idx="1" type="body"/>
          </p:nvPr>
        </p:nvSpPr>
        <p:spPr>
          <a:xfrm>
            <a:off x="1065213" y="5410200"/>
            <a:ext cx="8687333" cy="60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7"/>
          <p:cNvSpPr txBox="1"/>
          <p:nvPr>
            <p:ph type="title"/>
          </p:nvPr>
        </p:nvSpPr>
        <p:spPr>
          <a:xfrm>
            <a:off x="1059614" y="2514600"/>
            <a:ext cx="869239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Century Gothic"/>
              <a:buNone/>
              <a:defRPr b="0"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8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8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8"/>
          <p:cNvSpPr txBox="1"/>
          <p:nvPr>
            <p:ph idx="1" type="body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58"/>
          <p:cNvSpPr txBox="1"/>
          <p:nvPr>
            <p:ph idx="2" type="body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9" name="Google Shape;39;p58"/>
          <p:cNvSpPr txBox="1"/>
          <p:nvPr>
            <p:ph type="title"/>
          </p:nvPr>
        </p:nvSpPr>
        <p:spPr>
          <a:xfrm>
            <a:off x="1522412" y="381000"/>
            <a:ext cx="914400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9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9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9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59"/>
          <p:cNvSpPr txBox="1"/>
          <p:nvPr>
            <p:ph idx="1" type="body"/>
          </p:nvPr>
        </p:nvSpPr>
        <p:spPr>
          <a:xfrm>
            <a:off x="624986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59"/>
          <p:cNvSpPr txBox="1"/>
          <p:nvPr>
            <p:ph idx="2" type="body"/>
          </p:nvPr>
        </p:nvSpPr>
        <p:spPr>
          <a:xfrm>
            <a:off x="624986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59"/>
          <p:cNvSpPr txBox="1"/>
          <p:nvPr>
            <p:ph idx="3" type="body"/>
          </p:nvPr>
        </p:nvSpPr>
        <p:spPr>
          <a:xfrm>
            <a:off x="152241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59"/>
          <p:cNvSpPr txBox="1"/>
          <p:nvPr>
            <p:ph idx="4" type="body"/>
          </p:nvPr>
        </p:nvSpPr>
        <p:spPr>
          <a:xfrm>
            <a:off x="152241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59"/>
          <p:cNvSpPr txBox="1"/>
          <p:nvPr>
            <p:ph type="title"/>
          </p:nvPr>
        </p:nvSpPr>
        <p:spPr>
          <a:xfrm>
            <a:off x="1522412" y="381000"/>
            <a:ext cx="914400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0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0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0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60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1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1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2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2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62"/>
          <p:cNvSpPr txBox="1"/>
          <p:nvPr>
            <p:ph idx="1" type="body"/>
          </p:nvPr>
        </p:nvSpPr>
        <p:spPr>
          <a:xfrm>
            <a:off x="4951414" y="685800"/>
            <a:ext cx="6400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62"/>
          <p:cNvSpPr txBox="1"/>
          <p:nvPr>
            <p:ph idx="2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62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3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3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3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63"/>
          <p:cNvSpPr/>
          <p:nvPr>
            <p:ph idx="2" type="pic"/>
          </p:nvPr>
        </p:nvSpPr>
        <p:spPr>
          <a:xfrm>
            <a:off x="4951414" y="685800"/>
            <a:ext cx="6400799" cy="5334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" name="Google Shape;70;p63"/>
          <p:cNvSpPr txBox="1"/>
          <p:nvPr>
            <p:ph idx="1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63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54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54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54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54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  <a:defRPr b="1" i="0" sz="36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84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rduino.cc/en/software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ilabs.com/developers/usb-to-uart-bridge-vcp-drivers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57.png"/><Relationship Id="rId6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nodered.org/docs/getting-started/" TargetMode="External"/><Relationship Id="rId4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nodejs.org/en/" TargetMode="External"/><Relationship Id="rId4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5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55.png"/><Relationship Id="rId7" Type="http://schemas.openxmlformats.org/officeDocument/2006/relationships/oleObject" Target="../embeddings/oleObject2.bin"/><Relationship Id="rId8" Type="http://schemas.openxmlformats.org/officeDocument/2006/relationships/oleObject" Target="../embeddings/oleObject2.bin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61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60.png"/><Relationship Id="rId7" Type="http://schemas.openxmlformats.org/officeDocument/2006/relationships/oleObject" Target="../embeddings/oleObject4.bin"/><Relationship Id="rId8" Type="http://schemas.openxmlformats.org/officeDocument/2006/relationships/oleObject" Target="../embeddings/oleObject4.bin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5.bin"/><Relationship Id="rId9" Type="http://schemas.openxmlformats.org/officeDocument/2006/relationships/image" Target="../media/image53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64.png"/><Relationship Id="rId7" Type="http://schemas.openxmlformats.org/officeDocument/2006/relationships/oleObject" Target="../embeddings/oleObject6.bin"/><Relationship Id="rId8" Type="http://schemas.openxmlformats.org/officeDocument/2006/relationships/oleObject" Target="../embeddings/oleObject6.bin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oleObject7.bin"/><Relationship Id="rId9" Type="http://schemas.openxmlformats.org/officeDocument/2006/relationships/image" Target="../media/image68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58.png"/><Relationship Id="rId7" Type="http://schemas.openxmlformats.org/officeDocument/2006/relationships/oleObject" Target="../embeddings/oleObject8.bin"/><Relationship Id="rId8" Type="http://schemas.openxmlformats.org/officeDocument/2006/relationships/oleObject" Target="../embeddings/oleObject8.bin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9.bin"/><Relationship Id="rId5" Type="http://schemas.openxmlformats.org/officeDocument/2006/relationships/oleObject" Target="../embeddings/oleObject9.bin"/><Relationship Id="rId6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Relationship Id="rId5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3.png"/><Relationship Id="rId4" Type="http://schemas.openxmlformats.org/officeDocument/2006/relationships/image" Target="../media/image74.png"/><Relationship Id="rId5" Type="http://schemas.openxmlformats.org/officeDocument/2006/relationships/image" Target="../media/image9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png"/><Relationship Id="rId4" Type="http://schemas.openxmlformats.org/officeDocument/2006/relationships/image" Target="../media/image8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4.png"/><Relationship Id="rId4" Type="http://schemas.openxmlformats.org/officeDocument/2006/relationships/image" Target="../media/image8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idx="1" type="body"/>
          </p:nvPr>
        </p:nvSpPr>
        <p:spPr>
          <a:xfrm>
            <a:off x="0" y="647656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到 https://www.apachefriends.org/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 下載XAMPP(Apache、MariaDB、PHP、Perl)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br>
              <a:rPr lang="en-US">
                <a:latin typeface="DFKai-SB"/>
                <a:ea typeface="DFKai-SB"/>
                <a:cs typeface="DFKai-SB"/>
                <a:sym typeface="DFKai-SB"/>
              </a:rPr>
            </a:br>
            <a:br>
              <a:rPr lang="en-US">
                <a:latin typeface="DFKai-SB"/>
                <a:ea typeface="DFKai-SB"/>
                <a:cs typeface="DFKai-SB"/>
                <a:sym typeface="DFKai-SB"/>
              </a:rPr>
            </a:br>
            <a:br>
              <a:rPr lang="en-US">
                <a:latin typeface="DFKai-SB"/>
                <a:ea typeface="DFKai-SB"/>
                <a:cs typeface="DFKai-SB"/>
                <a:sym typeface="DFKai-SB"/>
              </a:rPr>
            </a:br>
            <a:br>
              <a:rPr lang="en-US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</a:br>
            <a:br>
              <a:rPr lang="en-US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</a:b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89" name="Google Shape;89;p1"/>
          <p:cNvSpPr txBox="1"/>
          <p:nvPr>
            <p:ph type="title"/>
          </p:nvPr>
        </p:nvSpPr>
        <p:spPr>
          <a:xfrm>
            <a:off x="0" y="-747464"/>
            <a:ext cx="284380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178" y="1844824"/>
            <a:ext cx="7920880" cy="4548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860" y="1801813"/>
            <a:ext cx="9656441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 txBox="1"/>
          <p:nvPr/>
        </p:nvSpPr>
        <p:spPr>
          <a:xfrm>
            <a:off x="0" y="-14069"/>
            <a:ext cx="3718148" cy="6463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MYSQL新增使用者</a:t>
            </a:r>
            <a:endParaRPr/>
          </a:p>
        </p:txBody>
      </p:sp>
      <p:sp>
        <p:nvSpPr>
          <p:cNvPr id="156" name="Google Shape;156;p10"/>
          <p:cNvSpPr txBox="1"/>
          <p:nvPr/>
        </p:nvSpPr>
        <p:spPr>
          <a:xfrm>
            <a:off x="0" y="632262"/>
            <a:ext cx="4032448" cy="5232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可以新增個人化使用者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idx="1" type="body"/>
          </p:nvPr>
        </p:nvSpPr>
        <p:spPr>
          <a:xfrm>
            <a:off x="9610" y="591122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範例使用 使用者名稱 : testt  密碼 : test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62" name="Google Shape;162;p11"/>
          <p:cNvSpPr txBox="1"/>
          <p:nvPr>
            <p:ph type="title"/>
          </p:nvPr>
        </p:nvSpPr>
        <p:spPr>
          <a:xfrm>
            <a:off x="0" y="-780112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</a:pPr>
            <a:r>
              <a:rPr lang="en-US"/>
              <a:t>MYSQL新增使用者</a:t>
            </a:r>
            <a:endParaRPr/>
          </a:p>
        </p:txBody>
      </p:sp>
      <p:pic>
        <p:nvPicPr>
          <p:cNvPr id="163" name="Google Shape;1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88" y="1484783"/>
            <a:ext cx="4464496" cy="485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600" y="1496309"/>
            <a:ext cx="5736356" cy="48270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1"/>
          <p:cNvSpPr/>
          <p:nvPr/>
        </p:nvSpPr>
        <p:spPr>
          <a:xfrm>
            <a:off x="5806380" y="2780928"/>
            <a:ext cx="5040560" cy="43204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5806380" y="3932139"/>
            <a:ext cx="5040560" cy="43204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>
            <p:ph idx="1" type="body"/>
          </p:nvPr>
        </p:nvSpPr>
        <p:spPr>
          <a:xfrm>
            <a:off x="4804" y="591488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新增個人資料庫，使用者權限全開</a:t>
            </a:r>
            <a:endParaRPr/>
          </a:p>
        </p:txBody>
      </p:sp>
      <p:pic>
        <p:nvPicPr>
          <p:cNvPr id="172" name="Google Shape;1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220" y="1105513"/>
            <a:ext cx="5906102" cy="426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2"/>
          <p:cNvPicPr preferRelativeResize="0"/>
          <p:nvPr/>
        </p:nvPicPr>
        <p:blipFill rotWithShape="1">
          <a:blip r:embed="rId4">
            <a:alphaModFix/>
          </a:blip>
          <a:srcRect b="0" l="0" r="18727" t="16483"/>
          <a:stretch/>
        </p:blipFill>
        <p:spPr>
          <a:xfrm>
            <a:off x="6842364" y="1105513"/>
            <a:ext cx="3150704" cy="190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/>
          <p:cNvPicPr preferRelativeResize="0"/>
          <p:nvPr/>
        </p:nvPicPr>
        <p:blipFill rotWithShape="1">
          <a:blip r:embed="rId5">
            <a:alphaModFix/>
          </a:blip>
          <a:srcRect b="0" l="0" r="0" t="35888"/>
          <a:stretch/>
        </p:blipFill>
        <p:spPr>
          <a:xfrm>
            <a:off x="6842364" y="3265479"/>
            <a:ext cx="2800350" cy="2399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2"/>
          <p:cNvSpPr txBox="1"/>
          <p:nvPr>
            <p:ph type="title"/>
          </p:nvPr>
        </p:nvSpPr>
        <p:spPr>
          <a:xfrm>
            <a:off x="0" y="-780112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</a:pPr>
            <a:r>
              <a:rPr lang="en-US"/>
              <a:t>MYSQL新增使用者</a:t>
            </a:r>
            <a:endParaRPr/>
          </a:p>
        </p:txBody>
      </p:sp>
      <p:sp>
        <p:nvSpPr>
          <p:cNvPr id="176" name="Google Shape;176;p12"/>
          <p:cNvSpPr/>
          <p:nvPr/>
        </p:nvSpPr>
        <p:spPr>
          <a:xfrm>
            <a:off x="1629916" y="2492896"/>
            <a:ext cx="792088" cy="43204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12"/>
          <p:cNvSpPr/>
          <p:nvPr/>
        </p:nvSpPr>
        <p:spPr>
          <a:xfrm>
            <a:off x="837828" y="1725590"/>
            <a:ext cx="288032" cy="55128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idx="1" type="body"/>
          </p:nvPr>
        </p:nvSpPr>
        <p:spPr>
          <a:xfrm>
            <a:off x="1" y="700953"/>
            <a:ext cx="4726260" cy="2944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建立資料表dht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新增四個欄位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Time欄位使用TIMESTAMP類型</a:t>
            </a:r>
            <a:endParaRPr sz="2000">
              <a:solidFill>
                <a:srgbClr val="FFFF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長度為6，屬性選擇CURRENT_TIMESTAMP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DFKai-SB"/>
                <a:ea typeface="DFKai-SB"/>
                <a:cs typeface="DFKai-SB"/>
                <a:sym typeface="DFKai-SB"/>
              </a:rPr>
              <a:t>其餘使用10個字元的類型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3" name="Google Shape;183;p13"/>
          <p:cNvSpPr txBox="1"/>
          <p:nvPr>
            <p:ph type="title"/>
          </p:nvPr>
        </p:nvSpPr>
        <p:spPr>
          <a:xfrm>
            <a:off x="1" y="-685800"/>
            <a:ext cx="292606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資料庫架構</a:t>
            </a:r>
            <a:endParaRPr/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52935" l="29757" r="0" t="0"/>
          <a:stretch/>
        </p:blipFill>
        <p:spPr>
          <a:xfrm>
            <a:off x="5942340" y="108466"/>
            <a:ext cx="5097958" cy="151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3"/>
          <p:cNvPicPr preferRelativeResize="0"/>
          <p:nvPr/>
        </p:nvPicPr>
        <p:blipFill rotWithShape="1">
          <a:blip r:embed="rId4">
            <a:alphaModFix/>
          </a:blip>
          <a:srcRect b="33195" l="56361" r="12901" t="20593"/>
          <a:stretch/>
        </p:blipFill>
        <p:spPr>
          <a:xfrm>
            <a:off x="4726261" y="1670153"/>
            <a:ext cx="7386102" cy="312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4153" y="4841851"/>
            <a:ext cx="5374333" cy="1907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下載</a:t>
            </a:r>
            <a:endParaRPr/>
          </a:p>
        </p:txBody>
      </p:sp>
      <p:sp>
        <p:nvSpPr>
          <p:cNvPr id="192" name="Google Shape;192;p14"/>
          <p:cNvSpPr txBox="1"/>
          <p:nvPr/>
        </p:nvSpPr>
        <p:spPr>
          <a:xfrm>
            <a:off x="0" y="590931"/>
            <a:ext cx="8038630" cy="1077218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前往 Arduino 官網 </a:t>
            </a:r>
            <a:r>
              <a:rPr lang="en-US" sz="3200" u="sng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https://www.arduino.cc/en/software  </a:t>
            </a:r>
            <a:endParaRPr sz="3200">
              <a:solidFill>
                <a:srgbClr val="FFC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4">
            <a:alphaModFix/>
          </a:blip>
          <a:srcRect b="444" l="15736" r="18313" t="24672"/>
          <a:stretch/>
        </p:blipFill>
        <p:spPr>
          <a:xfrm>
            <a:off x="1917948" y="1772816"/>
            <a:ext cx="8038630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4"/>
          <p:cNvSpPr/>
          <p:nvPr/>
        </p:nvSpPr>
        <p:spPr>
          <a:xfrm>
            <a:off x="7030516" y="3404434"/>
            <a:ext cx="2016224" cy="18002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9046740" y="3232834"/>
            <a:ext cx="1754460" cy="5232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點擊下載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下載</a:t>
            </a:r>
            <a:endParaRPr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651" l="28672" r="30060" t="29016"/>
          <a:stretch/>
        </p:blipFill>
        <p:spPr>
          <a:xfrm>
            <a:off x="2782044" y="1556792"/>
            <a:ext cx="5544616" cy="50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5"/>
          <p:cNvSpPr/>
          <p:nvPr/>
        </p:nvSpPr>
        <p:spPr>
          <a:xfrm>
            <a:off x="3287586" y="4566726"/>
            <a:ext cx="1742593" cy="50431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15"/>
          <p:cNvSpPr txBox="1"/>
          <p:nvPr/>
        </p:nvSpPr>
        <p:spPr>
          <a:xfrm>
            <a:off x="3193930" y="5071043"/>
            <a:ext cx="1929906" cy="575542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點擊下載</a:t>
            </a:r>
            <a:endParaRPr/>
          </a:p>
        </p:txBody>
      </p:sp>
      <p:sp>
        <p:nvSpPr>
          <p:cNvPr id="204" name="Google Shape;204;p15"/>
          <p:cNvSpPr txBox="1"/>
          <p:nvPr/>
        </p:nvSpPr>
        <p:spPr>
          <a:xfrm>
            <a:off x="0" y="594009"/>
            <a:ext cx="4582244" cy="584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下載完直接安裝即可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下載</a:t>
            </a:r>
            <a:endParaRPr/>
          </a:p>
        </p:txBody>
      </p:sp>
      <p:pic>
        <p:nvPicPr>
          <p:cNvPr id="210" name="Google Shape;21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88" y="1844824"/>
            <a:ext cx="5256584" cy="361078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6"/>
          <p:cNvSpPr/>
          <p:nvPr/>
        </p:nvSpPr>
        <p:spPr>
          <a:xfrm>
            <a:off x="4525285" y="5013176"/>
            <a:ext cx="1209087" cy="34991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2" name="Google Shape;2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8388" y="1844824"/>
            <a:ext cx="5256585" cy="3610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6"/>
          <p:cNvSpPr/>
          <p:nvPr/>
        </p:nvSpPr>
        <p:spPr>
          <a:xfrm>
            <a:off x="9925886" y="5013175"/>
            <a:ext cx="1209087" cy="34991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下載</a:t>
            </a:r>
            <a:endParaRPr/>
          </a:p>
        </p:txBody>
      </p:sp>
      <p:pic>
        <p:nvPicPr>
          <p:cNvPr id="219" name="Google Shape;21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517" y="1436305"/>
            <a:ext cx="6594501" cy="45298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/>
          <p:nvPr/>
        </p:nvSpPr>
        <p:spPr>
          <a:xfrm>
            <a:off x="7390556" y="5400091"/>
            <a:ext cx="1224136" cy="50431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介面介紹</a:t>
            </a:r>
            <a:endParaRPr/>
          </a:p>
        </p:txBody>
      </p:sp>
      <p:sp>
        <p:nvSpPr>
          <p:cNvPr id="226" name="Google Shape;226;p18"/>
          <p:cNvSpPr txBox="1"/>
          <p:nvPr>
            <p:ph idx="1" type="body"/>
          </p:nvPr>
        </p:nvSpPr>
        <p:spPr>
          <a:xfrm>
            <a:off x="189756" y="764704"/>
            <a:ext cx="4587035" cy="3384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驗證:存檔與編譯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上傳:存檔與編譯與燒入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新增:開啟新的專案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開啟:開啟一些範例程式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編輯區:右圖控白編寫程式區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資訊顯示區:顯示與除錯資訊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indent="-714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7" name="Google Shape;2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316" y="645459"/>
            <a:ext cx="4902803" cy="100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8"/>
          <p:cNvPicPr preferRelativeResize="0"/>
          <p:nvPr/>
        </p:nvPicPr>
        <p:blipFill rotWithShape="1">
          <a:blip r:embed="rId4">
            <a:alphaModFix/>
          </a:blip>
          <a:srcRect b="46393" l="0" r="46407" t="13726"/>
          <a:stretch/>
        </p:blipFill>
        <p:spPr>
          <a:xfrm>
            <a:off x="5230316" y="1844824"/>
            <a:ext cx="5733863" cy="28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274" y="4786226"/>
            <a:ext cx="9361905" cy="17428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18"/>
          <p:cNvGrpSpPr/>
          <p:nvPr/>
        </p:nvGrpSpPr>
        <p:grpSpPr>
          <a:xfrm>
            <a:off x="2782044" y="908720"/>
            <a:ext cx="2304256" cy="1728192"/>
            <a:chOff x="2782044" y="908720"/>
            <a:chExt cx="2304256" cy="1728192"/>
          </a:xfrm>
        </p:grpSpPr>
        <p:cxnSp>
          <p:nvCxnSpPr>
            <p:cNvPr id="231" name="Google Shape;231;p18"/>
            <p:cNvCxnSpPr/>
            <p:nvPr/>
          </p:nvCxnSpPr>
          <p:spPr>
            <a:xfrm>
              <a:off x="2782044" y="908720"/>
              <a:ext cx="2304256" cy="288032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32" name="Google Shape;232;p18"/>
            <p:cNvCxnSpPr/>
            <p:nvPr/>
          </p:nvCxnSpPr>
          <p:spPr>
            <a:xfrm flipH="1" rot="10800000">
              <a:off x="3574132" y="1196752"/>
              <a:ext cx="1512168" cy="1440160"/>
            </a:xfrm>
            <a:prstGeom prst="bentConnector3">
              <a:avLst>
                <a:gd fmla="val 23796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233" name="Google Shape;233;p18"/>
          <p:cNvCxnSpPr/>
          <p:nvPr/>
        </p:nvCxnSpPr>
        <p:spPr>
          <a:xfrm>
            <a:off x="4366220" y="3212976"/>
            <a:ext cx="72008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" name="Google Shape;234;p18"/>
          <p:cNvCxnSpPr/>
          <p:nvPr/>
        </p:nvCxnSpPr>
        <p:spPr>
          <a:xfrm>
            <a:off x="3142084" y="4005064"/>
            <a:ext cx="0" cy="69053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/>
        </p:nvSpPr>
        <p:spPr>
          <a:xfrm>
            <a:off x="0" y="0"/>
            <a:ext cx="4582244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與 linkit7697 連線</a:t>
            </a:r>
            <a:endParaRPr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0" y="764705"/>
            <a:ext cx="7606580" cy="50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223838" lvl="0" marL="223838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請到</a:t>
            </a:r>
            <a:r>
              <a:rPr lang="en-US" sz="96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裝置管理員</a:t>
            </a: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確認</a:t>
            </a:r>
            <a:r>
              <a:rPr lang="en-US" sz="96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連接阜</a:t>
            </a: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是否有連線成功</a:t>
            </a:r>
            <a:endParaRPr sz="9600"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如果沒有出現,請手動安裝驅動</a:t>
            </a:r>
            <a:endParaRPr sz="9600"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點擊裝置管理員的動作選項，選擇更新驅動程式，手動尋找剛剛放置Arduino位置的地方，並找到driver資料夾</a:t>
            </a:r>
            <a:endParaRPr sz="9600"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如果出現的是CP210x ??? UART ???相關</a:t>
            </a:r>
            <a:br>
              <a:rPr lang="en-US" sz="9600"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請至</a:t>
            </a:r>
            <a:r>
              <a:rPr lang="en-US" sz="9600" u="sng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https://www.silabs.com/developers/usb-to-uart-bridge-vcp-drivers</a:t>
            </a:r>
            <a:r>
              <a:rPr lang="en-US" sz="96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   </a:t>
            </a:r>
            <a:endParaRPr sz="9600">
              <a:solidFill>
                <a:srgbClr val="FFC0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23838" lvl="0" marL="223838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SzPct val="100000"/>
              <a:buChar char="•"/>
            </a:pPr>
            <a:r>
              <a:rPr lang="en-US" sz="9600">
                <a:latin typeface="DFKai-SB"/>
                <a:ea typeface="DFKai-SB"/>
                <a:cs typeface="DFKai-SB"/>
                <a:sym typeface="DFKai-SB"/>
              </a:rPr>
              <a:t>點擊 Downloads</a:t>
            </a:r>
            <a:br>
              <a:rPr lang="en-US" sz="11200"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11200">
                <a:latin typeface="DFKai-SB"/>
                <a:ea typeface="DFKai-SB"/>
                <a:cs typeface="DFKai-SB"/>
                <a:sym typeface="DFKai-SB"/>
              </a:rPr>
              <a:t>選擇 </a:t>
            </a:r>
            <a:r>
              <a:rPr lang="en-US" sz="112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CP210x_Universal_Windows_Driver</a:t>
            </a:r>
            <a:r>
              <a:rPr lang="en-US" sz="11200">
                <a:latin typeface="DFKai-SB"/>
                <a:ea typeface="DFKai-SB"/>
                <a:cs typeface="DFKai-SB"/>
                <a:sym typeface="DFKai-SB"/>
              </a:rPr>
              <a:t>   下載並解壓到 driver 資料夾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 rotWithShape="1">
          <a:blip r:embed="rId4">
            <a:alphaModFix/>
          </a:blip>
          <a:srcRect b="25354" l="0" r="53398" t="49465"/>
          <a:stretch/>
        </p:blipFill>
        <p:spPr>
          <a:xfrm>
            <a:off x="7606580" y="404664"/>
            <a:ext cx="4365959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 rotWithShape="1">
          <a:blip r:embed="rId5">
            <a:alphaModFix/>
          </a:blip>
          <a:srcRect b="35462" l="0" r="35376" t="0"/>
          <a:stretch/>
        </p:blipFill>
        <p:spPr>
          <a:xfrm>
            <a:off x="7835758" y="2276872"/>
            <a:ext cx="4136781" cy="383615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8182644" y="590931"/>
            <a:ext cx="3672408" cy="31778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8758707" y="3717032"/>
            <a:ext cx="864097" cy="343897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idx="1" type="body"/>
          </p:nvPr>
        </p:nvSpPr>
        <p:spPr>
          <a:xfrm>
            <a:off x="0" y="685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安裝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6" name="Google Shape;96;p2"/>
          <p:cNvSpPr txBox="1"/>
          <p:nvPr>
            <p:ph type="title"/>
          </p:nvPr>
        </p:nvSpPr>
        <p:spPr>
          <a:xfrm>
            <a:off x="0" y="-6858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89" y="1256803"/>
            <a:ext cx="5400600" cy="439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0436" y="1261070"/>
            <a:ext cx="5184576" cy="438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 b="51050" l="37099" r="24596" t="7955"/>
          <a:stretch/>
        </p:blipFill>
        <p:spPr>
          <a:xfrm>
            <a:off x="189756" y="1700808"/>
            <a:ext cx="5262927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2364" y="1211388"/>
            <a:ext cx="6111770" cy="443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/>
        </p:nvSpPr>
        <p:spPr>
          <a:xfrm>
            <a:off x="0" y="590931"/>
            <a:ext cx="5662364" cy="4616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打開Arduino，點擊檔案選取偏好設定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0" y="729430"/>
            <a:ext cx="5832754" cy="25853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將下面的 URL 貼入 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“額外的開發板管理員網址”， 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並點選"確定" 關閉視窗 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https://files.gitbook.com/v0/b/gitbook-x-prod.appspot.com/o/spaces%2FY4gduUSLWOCI23CXUWej%2Fuploads%2FfDIyZSO3WxvVYeZFhkSQ%2Fpackage_mtk_linkit_7697_index.json?alt=media&amp;token=029ccbdc-f32d-4e1c-b753-898ea26d720e</a:t>
            </a:r>
            <a:endParaRPr sz="180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59" name="Google Shape;259;p21"/>
          <p:cNvGrpSpPr/>
          <p:nvPr/>
        </p:nvGrpSpPr>
        <p:grpSpPr>
          <a:xfrm>
            <a:off x="5765797" y="585860"/>
            <a:ext cx="6356071" cy="4536504"/>
            <a:chOff x="5765797" y="585860"/>
            <a:chExt cx="6356071" cy="4536504"/>
          </a:xfrm>
        </p:grpSpPr>
        <p:pic>
          <p:nvPicPr>
            <p:cNvPr id="260" name="Google Shape;260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32754" y="585860"/>
              <a:ext cx="6222158" cy="4536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1"/>
            <p:cNvSpPr/>
            <p:nvPr/>
          </p:nvSpPr>
          <p:spPr>
            <a:xfrm>
              <a:off x="5765797" y="3789040"/>
              <a:ext cx="6356071" cy="504317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0" y="590931"/>
            <a:ext cx="5950396" cy="4616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選取 工具 -&gt; 開發板 -&gt; 開發板管理員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descr="https://docs.labs.mediatek.com/linkit-7697-blocklyduino/files/12879560/12879555/1/1497000419184/image2017-6-9+15%3A46%3A34.png" id="268" name="Google Shape;268;p22"/>
          <p:cNvPicPr preferRelativeResize="0"/>
          <p:nvPr/>
        </p:nvPicPr>
        <p:blipFill rotWithShape="1">
          <a:blip r:embed="rId3">
            <a:alphaModFix/>
          </a:blip>
          <a:srcRect b="51470" l="0" r="-57" t="0"/>
          <a:stretch/>
        </p:blipFill>
        <p:spPr>
          <a:xfrm>
            <a:off x="1845940" y="1304764"/>
            <a:ext cx="8496944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pic>
        <p:nvPicPr>
          <p:cNvPr descr="https://docs.labs.mediatek.com/linkit-7697-blocklyduino/files/12879560/12879557/1/1497000419153/image2017-6-9+15%3A46%3A15.png" id="274" name="Google Shape;2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884" y="1628800"/>
            <a:ext cx="8848829" cy="497746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3"/>
          <p:cNvSpPr txBox="1"/>
          <p:nvPr/>
        </p:nvSpPr>
        <p:spPr>
          <a:xfrm>
            <a:off x="0" y="590931"/>
            <a:ext cx="4870276" cy="8309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於輸入框輸入 “linkit”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找到並安裝 Linkit7697的套件包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/>
        </p:nvSpPr>
        <p:spPr>
          <a:xfrm>
            <a:off x="0" y="0"/>
            <a:ext cx="4438228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 開發版設定</a:t>
            </a:r>
            <a:endParaRPr/>
          </a:p>
        </p:txBody>
      </p:sp>
      <p:pic>
        <p:nvPicPr>
          <p:cNvPr descr="https://docs.labs.mediatek.com/linkit-7697-blocklyduino/files/12879560/12879558/1/1497000419130/2017-06-09_15-59-13.png" id="281" name="Google Shape;2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316" y="590931"/>
            <a:ext cx="6408712" cy="591863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4"/>
          <p:cNvSpPr txBox="1"/>
          <p:nvPr/>
        </p:nvSpPr>
        <p:spPr>
          <a:xfrm>
            <a:off x="0" y="590931"/>
            <a:ext cx="5086300" cy="12003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LinkIt 7697 套件包安裝完成後，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就可於 </a:t>
            </a:r>
            <a:r>
              <a:rPr b="1"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工具 -&gt; 開發板 </a:t>
            </a:r>
            <a:endParaRPr b="1"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選擇使用 LinkIt 7697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/>
        </p:nvSpPr>
        <p:spPr>
          <a:xfrm>
            <a:off x="0" y="0"/>
            <a:ext cx="5302324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溫溼度感測器</a:t>
            </a:r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772" y="2345257"/>
            <a:ext cx="5927956" cy="4128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0" y="601393"/>
            <a:ext cx="7606580" cy="12003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溫溼度感應器為數位訊號輸入輸出。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可以接 D2/D3/D4/D10/D12 的 Grove 連接埠， 此範例連接到 D2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元件接腳為P2，電阻可不接(usb2.0供電時)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當無法讀取時，請確認是否發燙(接錯或需要電阻)</a:t>
            </a:r>
            <a:endParaRPr/>
          </a:p>
        </p:txBody>
      </p:sp>
      <p:pic>
        <p:nvPicPr>
          <p:cNvPr descr="https://docs.labs.mediatek.com/linkit-7697-blocklyduino/files/12880161/12880175/2/1498205744373/2017-06-23_14-31-58.png" id="290" name="Google Shape;29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7738" y="2345257"/>
            <a:ext cx="4528913" cy="435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3318" y="129322"/>
            <a:ext cx="2533333" cy="210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5"/>
          <p:cNvGrpSpPr/>
          <p:nvPr/>
        </p:nvGrpSpPr>
        <p:grpSpPr>
          <a:xfrm rot="3327396">
            <a:off x="10311757" y="1597673"/>
            <a:ext cx="216024" cy="216024"/>
            <a:chOff x="10270876" y="1700808"/>
            <a:chExt cx="216024" cy="216024"/>
          </a:xfrm>
        </p:grpSpPr>
        <p:cxnSp>
          <p:nvCxnSpPr>
            <p:cNvPr id="293" name="Google Shape;293;p25"/>
            <p:cNvCxnSpPr/>
            <p:nvPr/>
          </p:nvCxnSpPr>
          <p:spPr>
            <a:xfrm>
              <a:off x="10270876" y="1700808"/>
              <a:ext cx="216024" cy="216024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25"/>
            <p:cNvCxnSpPr/>
            <p:nvPr/>
          </p:nvCxnSpPr>
          <p:spPr>
            <a:xfrm flipH="1">
              <a:off x="10270876" y="1700808"/>
              <a:ext cx="216024" cy="216024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/>
        </p:nvSpPr>
        <p:spPr>
          <a:xfrm>
            <a:off x="-1" y="0"/>
            <a:ext cx="4988023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Arduino溫溼度上傳網頁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12002" y="980728"/>
            <a:ext cx="3725892" cy="38779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#include &lt;LWiFi.h&gt;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#include "DHT.h"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 ssid[] = "</a:t>
            </a:r>
            <a:r>
              <a:rPr lang="en-US" sz="16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你的 wifi 名稱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";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 pass[] = "</a:t>
            </a:r>
            <a:r>
              <a:rPr lang="en-US" sz="16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你的 wifi 密碼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";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DHT dht2(2, DHT11);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 status = WL_IDLE_STATUS;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char server[] = "</a:t>
            </a:r>
            <a:r>
              <a:rPr lang="en-US" sz="16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 ip 位址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WiFiClient client;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setup()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Serial.begin(115200);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while (!Serial)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}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3798882" y="980728"/>
            <a:ext cx="4294212" cy="51706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void loop()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while (status != WL_CONNECTED)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Serial.print("Attempting to connect to SSID: 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Serial.println(ssid);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status = WiFi.begin(ssid, pass);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Serial.println("Connected to wifi");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if (client.connect(server, 80))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Serial.println("connected to server (GET)");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delay(1000);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String hum , temc , temf;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hum=dht2.readHumidity();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temc=dht2.readTemperature();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temf=dht2.readTemperature(true);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String str="相對溼度:"+hum+","+"攝氏溫度:"+temc+","+"華氏溫度:"+temf;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Serial.println(str);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8154082" y="980728"/>
            <a:ext cx="4022741" cy="45858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String GET="GET /insert.php";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String getStr = GET + "?c=" + String(temc)+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"&amp;f=" + String(temf) 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"&amp;h=" + String(hum) +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" HTTP/1.1";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client.println(getStr);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client.println("Host:</a:t>
            </a:r>
            <a:r>
              <a:rPr lang="en-US" sz="160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 ip 位址</a:t>
            </a: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client.println("Accept: */*");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client.println("Connection: close");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client.println();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delay(1000);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while (client.available())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char c = client.read();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Serial.write(c);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}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IP 位址</a:t>
            </a:r>
            <a:endParaRPr/>
          </a:p>
        </p:txBody>
      </p:sp>
      <p:sp>
        <p:nvSpPr>
          <p:cNvPr id="308" name="Google Shape;308;p27"/>
          <p:cNvSpPr txBox="1"/>
          <p:nvPr/>
        </p:nvSpPr>
        <p:spPr>
          <a:xfrm>
            <a:off x="0" y="587266"/>
            <a:ext cx="5374332" cy="6463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請先找到命令提示字元，並輸入 ipconfig，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即可看到 ip 位址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309" name="Google Shape;309;p27"/>
          <p:cNvGrpSpPr/>
          <p:nvPr/>
        </p:nvGrpSpPr>
        <p:grpSpPr>
          <a:xfrm>
            <a:off x="477788" y="1717043"/>
            <a:ext cx="2877189" cy="5040560"/>
            <a:chOff x="1" y="1628800"/>
            <a:chExt cx="2877189" cy="5040560"/>
          </a:xfrm>
        </p:grpSpPr>
        <p:pic>
          <p:nvPicPr>
            <p:cNvPr id="310" name="Google Shape;310;p27"/>
            <p:cNvPicPr preferRelativeResize="0"/>
            <p:nvPr/>
          </p:nvPicPr>
          <p:blipFill rotWithShape="1">
            <a:blip r:embed="rId3">
              <a:alphaModFix/>
            </a:blip>
            <a:srcRect b="4838" l="3329" r="73254" t="21642"/>
            <a:stretch/>
          </p:blipFill>
          <p:spPr>
            <a:xfrm>
              <a:off x="23137" y="1628800"/>
              <a:ext cx="2854053" cy="5040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27"/>
            <p:cNvSpPr/>
            <p:nvPr/>
          </p:nvSpPr>
          <p:spPr>
            <a:xfrm>
              <a:off x="1" y="2912457"/>
              <a:ext cx="2854052" cy="504317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312" name="Google Shape;31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9720" y="476672"/>
            <a:ext cx="6243363" cy="145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3979" y="1972714"/>
            <a:ext cx="6289104" cy="488528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7"/>
          <p:cNvSpPr/>
          <p:nvPr/>
        </p:nvSpPr>
        <p:spPr>
          <a:xfrm>
            <a:off x="6094412" y="5229200"/>
            <a:ext cx="4032448" cy="28803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7390556" y="1521594"/>
            <a:ext cx="1080120" cy="41297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PHP 網頁顯示</a:t>
            </a:r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0" y="590579"/>
            <a:ext cx="4654252" cy="7078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回到桌面，右鍵新增一個文字文件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複製以下程式碼，打開文字文件貼上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0" y="1373774"/>
            <a:ext cx="6735900" cy="48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lang="en-US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&lt;?php</a:t>
            </a:r>
            <a:endParaRPr b="0"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$host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lang="en-US" sz="1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server ip 位址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'testt'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$passwd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$database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'testt'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$connect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600">
                <a:solidFill>
                  <a:srgbClr val="4EC9B0"/>
                </a:solidFill>
                <a:latin typeface="Consolas"/>
                <a:ea typeface="Consolas"/>
                <a:cs typeface="Consolas"/>
                <a:sym typeface="Consolas"/>
              </a:rPr>
              <a:t>mysqli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$host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$user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$passwd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$database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lang="en-US" sz="16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$connect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connect_error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die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"連線失敗:"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$connect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connect_error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$connect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"SET NAMES 'UTF8'"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$selectSql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dht "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$memberData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$connect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$selectSql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$C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"f"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$H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"h"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$Insertsql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INTO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 dht (`Celsiu`,`Fahrenheit`,`Humidity`)</a:t>
            </a: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VALUES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('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$C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 ,'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$F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$H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')"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6735851" y="1373774"/>
            <a:ext cx="4863643" cy="43704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$status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$connect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$Insertsql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$status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6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$memberData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num_rows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lang="en-US" sz="1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-US" sz="16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$row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$memberData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fetch_assoc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print_r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$row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print_r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$row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'Celsiu'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print_r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$row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'Fahrenheit'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print_r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6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$row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'Humidity'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    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'&lt;br&gt;'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r>
              <a:rPr b="0" lang="en-US" sz="16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-US" sz="1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echo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'無資料'</a:t>
            </a: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  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b="0"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b="0" lang="en-US" sz="1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b="0" lang="en-US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b="0" sz="1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PHP 網頁顯示</a:t>
            </a:r>
            <a:endParaRPr/>
          </a:p>
        </p:txBody>
      </p:sp>
      <p:sp>
        <p:nvSpPr>
          <p:cNvPr id="329" name="Google Shape;329;p29"/>
          <p:cNvSpPr txBox="1"/>
          <p:nvPr/>
        </p:nvSpPr>
        <p:spPr>
          <a:xfrm>
            <a:off x="0" y="595635"/>
            <a:ext cx="7894612" cy="10156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把檔名改成 insert ，副檔名改成 .php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如果看不到副檔名，打開任一資料夾，點擊檢視，把副檔名打勾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接著打開 Xampp 的資料夾，找到 htdocs，將 insert.php 放進去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330" name="Google Shape;330;p29"/>
          <p:cNvGrpSpPr/>
          <p:nvPr/>
        </p:nvGrpSpPr>
        <p:grpSpPr>
          <a:xfrm>
            <a:off x="1598228" y="1990626"/>
            <a:ext cx="3514920" cy="1438374"/>
            <a:chOff x="189756" y="2283904"/>
            <a:chExt cx="3514920" cy="1438374"/>
          </a:xfrm>
        </p:grpSpPr>
        <p:pic>
          <p:nvPicPr>
            <p:cNvPr id="331" name="Google Shape;331;p29"/>
            <p:cNvPicPr preferRelativeResize="0"/>
            <p:nvPr/>
          </p:nvPicPr>
          <p:blipFill rotWithShape="1">
            <a:blip r:embed="rId3">
              <a:alphaModFix/>
            </a:blip>
            <a:srcRect b="66793" l="54138" r="39953" t="22718"/>
            <a:stretch/>
          </p:blipFill>
          <p:spPr>
            <a:xfrm>
              <a:off x="189756" y="2283904"/>
              <a:ext cx="1440160" cy="1438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3416" y="2283904"/>
              <a:ext cx="1331260" cy="1438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29"/>
            <p:cNvSpPr/>
            <p:nvPr/>
          </p:nvSpPr>
          <p:spPr>
            <a:xfrm>
              <a:off x="1773932" y="2924944"/>
              <a:ext cx="432048" cy="36933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4" name="Google Shape;334;p29"/>
          <p:cNvGrpSpPr/>
          <p:nvPr/>
        </p:nvGrpSpPr>
        <p:grpSpPr>
          <a:xfrm>
            <a:off x="20450" y="3857003"/>
            <a:ext cx="6670476" cy="1153944"/>
            <a:chOff x="0" y="3602728"/>
            <a:chExt cx="10406214" cy="1800200"/>
          </a:xfrm>
        </p:grpSpPr>
        <p:pic>
          <p:nvPicPr>
            <p:cNvPr id="335" name="Google Shape;335;p29"/>
            <p:cNvPicPr preferRelativeResize="0"/>
            <p:nvPr/>
          </p:nvPicPr>
          <p:blipFill rotWithShape="1">
            <a:blip r:embed="rId5">
              <a:alphaModFix/>
            </a:blip>
            <a:srcRect b="82558" l="224" r="43062" t="0"/>
            <a:stretch/>
          </p:blipFill>
          <p:spPr>
            <a:xfrm>
              <a:off x="0" y="3602728"/>
              <a:ext cx="10406214" cy="18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9"/>
            <p:cNvSpPr/>
            <p:nvPr/>
          </p:nvSpPr>
          <p:spPr>
            <a:xfrm>
              <a:off x="7462564" y="4581128"/>
              <a:ext cx="1224136" cy="288032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1981199" y="3934622"/>
              <a:ext cx="641969" cy="335807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38" name="Google Shape;338;p29"/>
          <p:cNvGrpSpPr/>
          <p:nvPr/>
        </p:nvGrpSpPr>
        <p:grpSpPr>
          <a:xfrm>
            <a:off x="7702070" y="2543628"/>
            <a:ext cx="3772426" cy="2467319"/>
            <a:chOff x="7822604" y="1389684"/>
            <a:chExt cx="3772426" cy="2467319"/>
          </a:xfrm>
        </p:grpSpPr>
        <p:pic>
          <p:nvPicPr>
            <p:cNvPr id="339" name="Google Shape;339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22604" y="1389684"/>
              <a:ext cx="3772426" cy="2467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29"/>
            <p:cNvSpPr/>
            <p:nvPr/>
          </p:nvSpPr>
          <p:spPr>
            <a:xfrm>
              <a:off x="8164308" y="1389684"/>
              <a:ext cx="1170464" cy="33334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7822604" y="3645024"/>
              <a:ext cx="936104" cy="211979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0" y="685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安裝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4" name="Google Shape;104;p3"/>
          <p:cNvSpPr txBox="1"/>
          <p:nvPr>
            <p:ph type="title"/>
          </p:nvPr>
        </p:nvSpPr>
        <p:spPr>
          <a:xfrm>
            <a:off x="0" y="-6858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940" y="1381325"/>
            <a:ext cx="5637212" cy="47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6975" y="1400769"/>
            <a:ext cx="5594067" cy="4751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PHP 網頁顯示</a:t>
            </a:r>
            <a:endParaRPr/>
          </a:p>
        </p:txBody>
      </p:sp>
      <p:sp>
        <p:nvSpPr>
          <p:cNvPr id="347" name="Google Shape;347;p30"/>
          <p:cNvSpPr txBox="1"/>
          <p:nvPr/>
        </p:nvSpPr>
        <p:spPr>
          <a:xfrm>
            <a:off x="0" y="599851"/>
            <a:ext cx="9622804" cy="7078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打開瀏覽器，網址地方輸入  </a:t>
            </a:r>
            <a:r>
              <a:rPr lang="en-US" sz="20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server ip 位址:80/insert.php </a:t>
            </a: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，會顯示以下畫面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將程式燒入到 Linkit7697 ，並打開序列阜查看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3735"/>
            <a:ext cx="6238428" cy="222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 rotWithShape="1">
          <a:blip r:embed="rId4">
            <a:alphaModFix/>
          </a:blip>
          <a:srcRect b="0" l="0" r="49866" t="0"/>
          <a:stretch/>
        </p:blipFill>
        <p:spPr>
          <a:xfrm>
            <a:off x="8664548" y="3717032"/>
            <a:ext cx="3520846" cy="2972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30"/>
          <p:cNvGrpSpPr/>
          <p:nvPr/>
        </p:nvGrpSpPr>
        <p:grpSpPr>
          <a:xfrm>
            <a:off x="0" y="3717032"/>
            <a:ext cx="8588484" cy="2476715"/>
            <a:chOff x="0" y="3717032"/>
            <a:chExt cx="8588484" cy="2476715"/>
          </a:xfrm>
        </p:grpSpPr>
        <p:pic>
          <p:nvPicPr>
            <p:cNvPr id="351" name="Google Shape;351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3717032"/>
              <a:ext cx="8588484" cy="24767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30"/>
            <p:cNvSpPr/>
            <p:nvPr/>
          </p:nvSpPr>
          <p:spPr>
            <a:xfrm>
              <a:off x="8212594" y="4177646"/>
              <a:ext cx="360040" cy="344249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261764" y="4149080"/>
              <a:ext cx="360040" cy="360040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/>
          <p:nvPr/>
        </p:nvSpPr>
        <p:spPr>
          <a:xfrm>
            <a:off x="0" y="0"/>
            <a:ext cx="4150196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PHP 網頁顯示</a:t>
            </a:r>
            <a:endParaRPr/>
          </a:p>
        </p:txBody>
      </p:sp>
      <p:sp>
        <p:nvSpPr>
          <p:cNvPr id="359" name="Google Shape;359;p31"/>
          <p:cNvSpPr txBox="1"/>
          <p:nvPr/>
        </p:nvSpPr>
        <p:spPr>
          <a:xfrm>
            <a:off x="0" y="590931"/>
            <a:ext cx="4510236" cy="7078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序列阜跑出資料後，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前往網頁和資料庫查看是否上傳成功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60" name="Google Shape;360;p31"/>
          <p:cNvPicPr preferRelativeResize="0"/>
          <p:nvPr/>
        </p:nvPicPr>
        <p:blipFill rotWithShape="1">
          <a:blip r:embed="rId3">
            <a:alphaModFix/>
          </a:blip>
          <a:srcRect b="-2441" l="0" r="42911" t="-1"/>
          <a:stretch/>
        </p:blipFill>
        <p:spPr>
          <a:xfrm>
            <a:off x="598934" y="1551194"/>
            <a:ext cx="5112568" cy="492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0436" y="1556792"/>
            <a:ext cx="4608512" cy="4938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367" name="Google Shape;367;p32"/>
          <p:cNvSpPr txBox="1"/>
          <p:nvPr/>
        </p:nvSpPr>
        <p:spPr>
          <a:xfrm>
            <a:off x="0" y="590931"/>
            <a:ext cx="6310436" cy="6463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前往  </a:t>
            </a:r>
            <a:r>
              <a:rPr lang="en-US" sz="1800" u="sng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https://nodered.org/docs/getting-started/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選擇 Running locally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368" name="Google Shape;368;p32"/>
          <p:cNvGrpSpPr/>
          <p:nvPr/>
        </p:nvGrpSpPr>
        <p:grpSpPr>
          <a:xfrm>
            <a:off x="2915864" y="1700808"/>
            <a:ext cx="6357097" cy="3836889"/>
            <a:chOff x="117748" y="1700808"/>
            <a:chExt cx="6357097" cy="3836889"/>
          </a:xfrm>
        </p:grpSpPr>
        <p:pic>
          <p:nvPicPr>
            <p:cNvPr id="369" name="Google Shape;369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748" y="1700808"/>
              <a:ext cx="6357097" cy="38368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32"/>
            <p:cNvSpPr/>
            <p:nvPr/>
          </p:nvSpPr>
          <p:spPr>
            <a:xfrm>
              <a:off x="1125860" y="3933056"/>
              <a:ext cx="1656184" cy="1583545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376" name="Google Shape;376;p33"/>
          <p:cNvSpPr txBox="1"/>
          <p:nvPr/>
        </p:nvSpPr>
        <p:spPr>
          <a:xfrm>
            <a:off x="0" y="590931"/>
            <a:ext cx="3790156" cy="6463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前往 </a:t>
            </a:r>
            <a:r>
              <a:rPr lang="en-US" sz="1800" u="sng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https://nodejs.org/en/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選擇 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16.15.0 LTS</a:t>
            </a:r>
            <a:endParaRPr/>
          </a:p>
        </p:txBody>
      </p:sp>
      <p:grpSp>
        <p:nvGrpSpPr>
          <p:cNvPr id="377" name="Google Shape;377;p33"/>
          <p:cNvGrpSpPr/>
          <p:nvPr/>
        </p:nvGrpSpPr>
        <p:grpSpPr>
          <a:xfrm>
            <a:off x="3178088" y="1556792"/>
            <a:ext cx="5832649" cy="3744417"/>
            <a:chOff x="3178087" y="1556791"/>
            <a:chExt cx="5832649" cy="3744417"/>
          </a:xfrm>
        </p:grpSpPr>
        <p:pic>
          <p:nvPicPr>
            <p:cNvPr id="378" name="Google Shape;378;p33"/>
            <p:cNvPicPr preferRelativeResize="0"/>
            <p:nvPr/>
          </p:nvPicPr>
          <p:blipFill rotWithShape="1">
            <a:blip r:embed="rId4">
              <a:alphaModFix/>
            </a:blip>
            <a:srcRect b="33195" l="25777" r="26370" t="12191"/>
            <a:stretch/>
          </p:blipFill>
          <p:spPr>
            <a:xfrm>
              <a:off x="3178087" y="1556791"/>
              <a:ext cx="5832649" cy="37444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33"/>
            <p:cNvSpPr/>
            <p:nvPr/>
          </p:nvSpPr>
          <p:spPr>
            <a:xfrm>
              <a:off x="3430116" y="3789039"/>
              <a:ext cx="2592288" cy="864097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>
            <a:off x="0" y="590931"/>
            <a:ext cx="2422004" cy="36933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.js</a:t>
            </a:r>
            <a:endParaRPr b="0" i="0" sz="18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386" name="Google Shape;386;p34"/>
          <p:cNvGraphicFramePr/>
          <p:nvPr/>
        </p:nvGraphicFramePr>
        <p:xfrm>
          <a:off x="287744" y="1757312"/>
          <a:ext cx="4798844" cy="3766325"/>
        </p:xfrm>
        <a:graphic>
          <a:graphicData uri="http://schemas.openxmlformats.org/presentationml/2006/ole">
            <mc:AlternateContent>
              <mc:Choice Requires="v">
                <p:oleObj r:id="rId4" imgH="3766325" imgW="4798844" progId="Paint.Picture" spid="_x0000_s1">
                  <p:embed/>
                </p:oleObj>
              </mc:Choice>
              <mc:Fallback>
                <p:oleObj r:id="rId5" imgH="3766325" imgW="4798844" progId="Paint.Picture">
                  <p:embed/>
                  <p:pic>
                    <p:nvPicPr>
                      <p:cNvPr id="386" name="Google Shape;386;p3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87744" y="1757312"/>
                        <a:ext cx="4798844" cy="376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7" name="Google Shape;387;p34"/>
          <p:cNvGraphicFramePr/>
          <p:nvPr/>
        </p:nvGraphicFramePr>
        <p:xfrm>
          <a:off x="5806380" y="1757312"/>
          <a:ext cx="4798844" cy="3766325"/>
        </p:xfrm>
        <a:graphic>
          <a:graphicData uri="http://schemas.openxmlformats.org/presentationml/2006/ole">
            <mc:AlternateContent>
              <mc:Choice Requires="v">
                <p:oleObj r:id="rId7" imgH="3766325" imgW="4798844" progId="Paint.Picture" spid="_x0000_s2">
                  <p:embed/>
                </p:oleObj>
              </mc:Choice>
              <mc:Fallback>
                <p:oleObj r:id="rId8" imgH="3766325" imgW="4798844" progId="Paint.Picture">
                  <p:embed/>
                  <p:pic>
                    <p:nvPicPr>
                      <p:cNvPr id="387" name="Google Shape;387;p34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806380" y="1757312"/>
                        <a:ext cx="4798844" cy="376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8" name="Google Shape;388;p34"/>
          <p:cNvSpPr/>
          <p:nvPr/>
        </p:nvSpPr>
        <p:spPr>
          <a:xfrm>
            <a:off x="3358108" y="5124389"/>
            <a:ext cx="720080" cy="32083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8902724" y="5122124"/>
            <a:ext cx="720080" cy="32083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395" name="Google Shape;395;p35"/>
          <p:cNvSpPr txBox="1"/>
          <p:nvPr/>
        </p:nvSpPr>
        <p:spPr>
          <a:xfrm>
            <a:off x="0" y="590931"/>
            <a:ext cx="2422004" cy="36933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.js</a:t>
            </a:r>
            <a:endParaRPr b="0" i="0" sz="18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396" name="Google Shape;396;p35"/>
          <p:cNvGraphicFramePr/>
          <p:nvPr/>
        </p:nvGraphicFramePr>
        <p:xfrm>
          <a:off x="405779" y="1412775"/>
          <a:ext cx="5328591" cy="4163981"/>
        </p:xfrm>
        <a:graphic>
          <a:graphicData uri="http://schemas.openxmlformats.org/presentationml/2006/ole">
            <mc:AlternateContent>
              <mc:Choice Requires="v">
                <p:oleObj r:id="rId4" imgH="4163981" imgW="5328591" progId="Paint.Picture" spid="_x0000_s1">
                  <p:embed/>
                </p:oleObj>
              </mc:Choice>
              <mc:Fallback>
                <p:oleObj r:id="rId5" imgH="4163981" imgW="5328591" progId="Paint.Picture">
                  <p:embed/>
                  <p:pic>
                    <p:nvPicPr>
                      <p:cNvPr id="396" name="Google Shape;396;p3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05779" y="1412775"/>
                        <a:ext cx="5328591" cy="4163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" name="Google Shape;397;p35"/>
          <p:cNvGraphicFramePr/>
          <p:nvPr/>
        </p:nvGraphicFramePr>
        <p:xfrm>
          <a:off x="6310436" y="1412775"/>
          <a:ext cx="5328591" cy="4163981"/>
        </p:xfrm>
        <a:graphic>
          <a:graphicData uri="http://schemas.openxmlformats.org/presentationml/2006/ole">
            <mc:AlternateContent>
              <mc:Choice Requires="v">
                <p:oleObj r:id="rId7" imgH="4163981" imgW="5328591" progId="Paint.Picture" spid="_x0000_s2">
                  <p:embed/>
                </p:oleObj>
              </mc:Choice>
              <mc:Fallback>
                <p:oleObj r:id="rId8" imgH="4163981" imgW="5328591" progId="Paint.Picture">
                  <p:embed/>
                  <p:pic>
                    <p:nvPicPr>
                      <p:cNvPr id="397" name="Google Shape;397;p35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310436" y="1412775"/>
                        <a:ext cx="5328591" cy="41639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8" name="Google Shape;398;p35"/>
          <p:cNvSpPr/>
          <p:nvPr/>
        </p:nvSpPr>
        <p:spPr>
          <a:xfrm>
            <a:off x="3790156" y="5131853"/>
            <a:ext cx="864096" cy="320835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35"/>
          <p:cNvSpPr/>
          <p:nvPr/>
        </p:nvSpPr>
        <p:spPr>
          <a:xfrm>
            <a:off x="9910836" y="5131853"/>
            <a:ext cx="792088" cy="385379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405" name="Google Shape;405;p36"/>
          <p:cNvSpPr txBox="1"/>
          <p:nvPr/>
        </p:nvSpPr>
        <p:spPr>
          <a:xfrm>
            <a:off x="0" y="590931"/>
            <a:ext cx="2422004" cy="36933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.js</a:t>
            </a:r>
            <a:endParaRPr b="0" i="0" sz="18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406" name="Google Shape;406;p36"/>
          <p:cNvGraphicFramePr/>
          <p:nvPr/>
        </p:nvGraphicFramePr>
        <p:xfrm>
          <a:off x="477788" y="1574081"/>
          <a:ext cx="5374332" cy="4192088"/>
        </p:xfrm>
        <a:graphic>
          <a:graphicData uri="http://schemas.openxmlformats.org/presentationml/2006/ole">
            <mc:AlternateContent>
              <mc:Choice Requires="v">
                <p:oleObj r:id="rId4" imgH="4192088" imgW="5374332" progId="Paint.Picture" spid="_x0000_s1">
                  <p:embed/>
                </p:oleObj>
              </mc:Choice>
              <mc:Fallback>
                <p:oleObj r:id="rId5" imgH="4192088" imgW="5374332" progId="Paint.Picture">
                  <p:embed/>
                  <p:pic>
                    <p:nvPicPr>
                      <p:cNvPr id="406" name="Google Shape;406;p3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77788" y="1574081"/>
                        <a:ext cx="5374332" cy="41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" name="Google Shape;407;p36"/>
          <p:cNvGraphicFramePr/>
          <p:nvPr/>
        </p:nvGraphicFramePr>
        <p:xfrm>
          <a:off x="6336705" y="1574081"/>
          <a:ext cx="5374332" cy="4192088"/>
        </p:xfrm>
        <a:graphic>
          <a:graphicData uri="http://schemas.openxmlformats.org/presentationml/2006/ole">
            <mc:AlternateContent>
              <mc:Choice Requires="v">
                <p:oleObj r:id="rId7" imgH="4192088" imgW="5374332" progId="Paint.Picture" spid="_x0000_s2">
                  <p:embed/>
                </p:oleObj>
              </mc:Choice>
              <mc:Fallback>
                <p:oleObj r:id="rId8" imgH="4192088" imgW="5374332" progId="Paint.Picture">
                  <p:embed/>
                  <p:pic>
                    <p:nvPicPr>
                      <p:cNvPr id="407" name="Google Shape;407;p36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336705" y="1574081"/>
                        <a:ext cx="5374332" cy="41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" name="Google Shape;408;p36"/>
          <p:cNvSpPr/>
          <p:nvPr/>
        </p:nvSpPr>
        <p:spPr>
          <a:xfrm>
            <a:off x="3934172" y="5373216"/>
            <a:ext cx="792088" cy="29773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9478788" y="5417468"/>
            <a:ext cx="1152128" cy="25348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0" y="590931"/>
            <a:ext cx="3790156" cy="7078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.js</a:t>
            </a:r>
            <a:endParaRPr b="0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安裝完之後打開Node.js</a:t>
            </a:r>
            <a:endParaRPr/>
          </a:p>
        </p:txBody>
      </p:sp>
      <p:graphicFrame>
        <p:nvGraphicFramePr>
          <p:cNvPr id="416" name="Google Shape;416;p37"/>
          <p:cNvGraphicFramePr/>
          <p:nvPr/>
        </p:nvGraphicFramePr>
        <p:xfrm>
          <a:off x="230215" y="1486248"/>
          <a:ext cx="4913901" cy="3874942"/>
        </p:xfrm>
        <a:graphic>
          <a:graphicData uri="http://schemas.openxmlformats.org/presentationml/2006/ole">
            <mc:AlternateContent>
              <mc:Choice Requires="v">
                <p:oleObj r:id="rId4" imgH="3874942" imgW="4913901" progId="Paint.Picture" spid="_x0000_s1">
                  <p:embed/>
                </p:oleObj>
              </mc:Choice>
              <mc:Fallback>
                <p:oleObj r:id="rId5" imgH="3874942" imgW="4913901" progId="Paint.Picture">
                  <p:embed/>
                  <p:pic>
                    <p:nvPicPr>
                      <p:cNvPr id="416" name="Google Shape;416;p3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30215" y="1486248"/>
                        <a:ext cx="4913901" cy="3874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" name="Google Shape;417;p37"/>
          <p:cNvGraphicFramePr/>
          <p:nvPr/>
        </p:nvGraphicFramePr>
        <p:xfrm>
          <a:off x="5666468" y="1486248"/>
          <a:ext cx="6260593" cy="3874942"/>
        </p:xfrm>
        <a:graphic>
          <a:graphicData uri="http://schemas.openxmlformats.org/presentationml/2006/ole">
            <mc:AlternateContent>
              <mc:Choice Requires="v">
                <p:oleObj r:id="rId7" imgH="3874942" imgW="6260593" progId="Paint.Picture" spid="_x0000_s2">
                  <p:embed/>
                </p:oleObj>
              </mc:Choice>
              <mc:Fallback>
                <p:oleObj r:id="rId8" imgH="3874942" imgW="6260593" progId="Paint.Picture">
                  <p:embed/>
                  <p:pic>
                    <p:nvPicPr>
                      <p:cNvPr id="417" name="Google Shape;417;p37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666468" y="1486248"/>
                        <a:ext cx="6260593" cy="3874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" name="Google Shape;418;p37"/>
          <p:cNvSpPr/>
          <p:nvPr/>
        </p:nvSpPr>
        <p:spPr>
          <a:xfrm>
            <a:off x="3358108" y="4941168"/>
            <a:ext cx="792088" cy="36004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424" name="Google Shape;424;p38"/>
          <p:cNvSpPr txBox="1"/>
          <p:nvPr/>
        </p:nvSpPr>
        <p:spPr>
          <a:xfrm>
            <a:off x="400" y="590931"/>
            <a:ext cx="6526460" cy="7078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安裝 Node RED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輸入 </a:t>
            </a:r>
            <a:r>
              <a:rPr b="0" i="0" lang="en-US" sz="2000" u="none" cap="none" strike="noStrike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npm install -g --unsafe-perm node-red</a:t>
            </a:r>
            <a:endParaRPr/>
          </a:p>
        </p:txBody>
      </p:sp>
      <p:pic>
        <p:nvPicPr>
          <p:cNvPr id="425" name="Google Shape;42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560" y="1594882"/>
            <a:ext cx="9845388" cy="451841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8"/>
          <p:cNvSpPr/>
          <p:nvPr/>
        </p:nvSpPr>
        <p:spPr>
          <a:xfrm>
            <a:off x="2687166" y="1509376"/>
            <a:ext cx="4127326" cy="36004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432" name="Google Shape;432;p39"/>
          <p:cNvSpPr txBox="1"/>
          <p:nvPr/>
        </p:nvSpPr>
        <p:spPr>
          <a:xfrm>
            <a:off x="0" y="590931"/>
            <a:ext cx="4798268" cy="4001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342900" lvl="1" marL="8001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輸入 node-red ， 啟動 Node RED</a:t>
            </a:r>
            <a:endParaRPr/>
          </a:p>
        </p:txBody>
      </p:sp>
      <p:grpSp>
        <p:nvGrpSpPr>
          <p:cNvPr id="433" name="Google Shape;433;p39"/>
          <p:cNvGrpSpPr/>
          <p:nvPr/>
        </p:nvGrpSpPr>
        <p:grpSpPr>
          <a:xfrm>
            <a:off x="3046221" y="1150180"/>
            <a:ext cx="6096383" cy="5599425"/>
            <a:chOff x="333772" y="1181862"/>
            <a:chExt cx="6096383" cy="5599425"/>
          </a:xfrm>
        </p:grpSpPr>
        <p:pic>
          <p:nvPicPr>
            <p:cNvPr id="434" name="Google Shape;434;p39"/>
            <p:cNvPicPr preferRelativeResize="0"/>
            <p:nvPr/>
          </p:nvPicPr>
          <p:blipFill rotWithShape="1">
            <a:blip r:embed="rId3">
              <a:alphaModFix/>
            </a:blip>
            <a:srcRect b="-1" l="0" r="34766" t="-142"/>
            <a:stretch/>
          </p:blipFill>
          <p:spPr>
            <a:xfrm>
              <a:off x="333772" y="1181862"/>
              <a:ext cx="6096383" cy="4886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3772" y="6049704"/>
              <a:ext cx="6096383" cy="731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39"/>
          <p:cNvSpPr/>
          <p:nvPr/>
        </p:nvSpPr>
        <p:spPr>
          <a:xfrm>
            <a:off x="4078188" y="1550290"/>
            <a:ext cx="864096" cy="262851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0" y="768152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安裝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2" name="Google Shape;112;p4"/>
          <p:cNvSpPr txBox="1"/>
          <p:nvPr>
            <p:ph type="title"/>
          </p:nvPr>
        </p:nvSpPr>
        <p:spPr>
          <a:xfrm>
            <a:off x="0" y="-603448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381" y="1556050"/>
            <a:ext cx="4616420" cy="3920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4452" y="1556050"/>
            <a:ext cx="4776217" cy="3920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0" y="590930"/>
            <a:ext cx="5734372" cy="6463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進入 Node RED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打開瀏覽器，輸入 </a:t>
            </a:r>
            <a:r>
              <a:rPr b="0" i="0" lang="en-US" sz="1800" u="none" cap="none" strike="noStrike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server ip 位址:1880</a:t>
            </a:r>
            <a:endParaRPr/>
          </a:p>
        </p:txBody>
      </p:sp>
      <p:graphicFrame>
        <p:nvGraphicFramePr>
          <p:cNvPr id="443" name="Google Shape;443;p40"/>
          <p:cNvGraphicFramePr/>
          <p:nvPr/>
        </p:nvGraphicFramePr>
        <p:xfrm>
          <a:off x="1273759" y="1568755"/>
          <a:ext cx="9641307" cy="4308517"/>
        </p:xfrm>
        <a:graphic>
          <a:graphicData uri="http://schemas.openxmlformats.org/presentationml/2006/ole">
            <mc:AlternateContent>
              <mc:Choice Requires="v">
                <p:oleObj r:id="rId4" imgH="4308517" imgW="9641307" progId="Paint.Picture" spid="_x0000_s1">
                  <p:embed/>
                </p:oleObj>
              </mc:Choice>
              <mc:Fallback>
                <p:oleObj r:id="rId5" imgH="4308517" imgW="9641307" progId="Paint.Picture">
                  <p:embed/>
                  <p:pic>
                    <p:nvPicPr>
                      <p:cNvPr id="443" name="Google Shape;443;p4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273759" y="1568755"/>
                        <a:ext cx="9641307" cy="43085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0" y="590931"/>
            <a:ext cx="4438228" cy="6463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點選右上設置，選擇 Palette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分別搜尋 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dashboard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和 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mysql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並安裝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450" name="Google Shape;450;p41"/>
          <p:cNvGrpSpPr/>
          <p:nvPr/>
        </p:nvGrpSpPr>
        <p:grpSpPr>
          <a:xfrm>
            <a:off x="405780" y="1700808"/>
            <a:ext cx="3398454" cy="4909837"/>
            <a:chOff x="405780" y="1700808"/>
            <a:chExt cx="2998069" cy="4331390"/>
          </a:xfrm>
        </p:grpSpPr>
        <p:pic>
          <p:nvPicPr>
            <p:cNvPr id="451" name="Google Shape;451;p41"/>
            <p:cNvPicPr preferRelativeResize="0"/>
            <p:nvPr/>
          </p:nvPicPr>
          <p:blipFill rotWithShape="1">
            <a:blip r:embed="rId3">
              <a:alphaModFix/>
            </a:blip>
            <a:srcRect b="24793" l="75402" r="0" t="12191"/>
            <a:stretch/>
          </p:blipFill>
          <p:spPr>
            <a:xfrm>
              <a:off x="405780" y="1711718"/>
              <a:ext cx="2998069" cy="43204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41"/>
            <p:cNvSpPr/>
            <p:nvPr/>
          </p:nvSpPr>
          <p:spPr>
            <a:xfrm>
              <a:off x="2998068" y="1700808"/>
              <a:ext cx="405781" cy="360040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329790" y="4966262"/>
              <a:ext cx="2074059" cy="360040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6022402" y="57339"/>
            <a:ext cx="4838617" cy="3098972"/>
            <a:chOff x="5662365" y="271936"/>
            <a:chExt cx="5716332" cy="3661120"/>
          </a:xfrm>
        </p:grpSpPr>
        <p:pic>
          <p:nvPicPr>
            <p:cNvPr id="455" name="Google Shape;455;p41"/>
            <p:cNvPicPr preferRelativeResize="0"/>
            <p:nvPr/>
          </p:nvPicPr>
          <p:blipFill rotWithShape="1">
            <a:blip r:embed="rId4">
              <a:alphaModFix/>
            </a:blip>
            <a:srcRect b="46615" l="0" r="0" t="0"/>
            <a:stretch/>
          </p:blipFill>
          <p:spPr>
            <a:xfrm>
              <a:off x="5662365" y="271936"/>
              <a:ext cx="5716332" cy="3661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41"/>
            <p:cNvSpPr/>
            <p:nvPr/>
          </p:nvSpPr>
          <p:spPr>
            <a:xfrm>
              <a:off x="6670476" y="3176971"/>
              <a:ext cx="4708219" cy="756085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57" name="Google Shape;457;p41"/>
          <p:cNvGrpSpPr/>
          <p:nvPr/>
        </p:nvGrpSpPr>
        <p:grpSpPr>
          <a:xfrm>
            <a:off x="6022402" y="3272202"/>
            <a:ext cx="5184578" cy="3528459"/>
            <a:chOff x="6022402" y="3272203"/>
            <a:chExt cx="4251010" cy="2893102"/>
          </a:xfrm>
        </p:grpSpPr>
        <p:pic>
          <p:nvPicPr>
            <p:cNvPr id="458" name="Google Shape;458;p41"/>
            <p:cNvPicPr preferRelativeResize="0"/>
            <p:nvPr/>
          </p:nvPicPr>
          <p:blipFill rotWithShape="1">
            <a:blip r:embed="rId5">
              <a:alphaModFix/>
            </a:blip>
            <a:srcRect b="15632" l="0" r="0" t="0"/>
            <a:stretch/>
          </p:blipFill>
          <p:spPr>
            <a:xfrm>
              <a:off x="6022402" y="3272203"/>
              <a:ext cx="4248473" cy="2893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41"/>
            <p:cNvSpPr/>
            <p:nvPr/>
          </p:nvSpPr>
          <p:spPr>
            <a:xfrm>
              <a:off x="6670476" y="4515801"/>
              <a:ext cx="3602936" cy="497375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65" name="Google Shape;465;p42"/>
          <p:cNvSpPr txBox="1"/>
          <p:nvPr/>
        </p:nvSpPr>
        <p:spPr>
          <a:xfrm>
            <a:off x="0" y="590931"/>
            <a:ext cx="3358108" cy="9233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拉出一個 inject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點擊兩下後，選擇時間戳記，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將重複改成每1秒週期性執行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466" name="Google Shape;466;p42"/>
          <p:cNvGrpSpPr/>
          <p:nvPr/>
        </p:nvGrpSpPr>
        <p:grpSpPr>
          <a:xfrm>
            <a:off x="2205980" y="1988840"/>
            <a:ext cx="3769070" cy="2880320"/>
            <a:chOff x="525512" y="2770566"/>
            <a:chExt cx="2959968" cy="2262005"/>
          </a:xfrm>
        </p:grpSpPr>
        <p:pic>
          <p:nvPicPr>
            <p:cNvPr id="467" name="Google Shape;467;p42"/>
            <p:cNvPicPr preferRelativeResize="0"/>
            <p:nvPr/>
          </p:nvPicPr>
          <p:blipFill rotWithShape="1">
            <a:blip r:embed="rId3">
              <a:alphaModFix/>
            </a:blip>
            <a:srcRect b="60077" l="0" r="75715" t="349"/>
            <a:stretch/>
          </p:blipFill>
          <p:spPr>
            <a:xfrm>
              <a:off x="525512" y="2770566"/>
              <a:ext cx="2959968" cy="22620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8" name="Google Shape;468;p42"/>
            <p:cNvGrpSpPr/>
            <p:nvPr/>
          </p:nvGrpSpPr>
          <p:grpSpPr>
            <a:xfrm>
              <a:off x="566089" y="3429000"/>
              <a:ext cx="1462782" cy="856426"/>
              <a:chOff x="405780" y="2780928"/>
              <a:chExt cx="1741044" cy="1019343"/>
            </a:xfrm>
          </p:grpSpPr>
          <p:sp>
            <p:nvSpPr>
              <p:cNvPr id="469" name="Google Shape;469;p42"/>
              <p:cNvSpPr/>
              <p:nvPr/>
            </p:nvSpPr>
            <p:spPr>
              <a:xfrm>
                <a:off x="405780" y="2780928"/>
                <a:ext cx="1296144" cy="432048"/>
              </a:xfrm>
              <a:prstGeom prst="rect">
                <a:avLst/>
              </a:prstGeom>
              <a:noFill/>
              <a:ln cap="flat" cmpd="sng" w="571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470" name="Google Shape;470;p42"/>
              <p:cNvCxnSpPr/>
              <p:nvPr/>
            </p:nvCxnSpPr>
            <p:spPr>
              <a:xfrm>
                <a:off x="1701924" y="2996952"/>
                <a:ext cx="444900" cy="803319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471" name="Google Shape;471;p42"/>
          <p:cNvGrpSpPr/>
          <p:nvPr/>
        </p:nvGrpSpPr>
        <p:grpSpPr>
          <a:xfrm>
            <a:off x="6977017" y="698170"/>
            <a:ext cx="3677486" cy="5579809"/>
            <a:chOff x="6937285" y="639095"/>
            <a:chExt cx="3677486" cy="5579809"/>
          </a:xfrm>
        </p:grpSpPr>
        <p:pic>
          <p:nvPicPr>
            <p:cNvPr id="472" name="Google Shape;472;p42"/>
            <p:cNvPicPr preferRelativeResize="0"/>
            <p:nvPr/>
          </p:nvPicPr>
          <p:blipFill rotWithShape="1">
            <a:blip r:embed="rId3">
              <a:alphaModFix/>
            </a:blip>
            <a:srcRect b="2384" l="53128" r="16701" t="0"/>
            <a:stretch/>
          </p:blipFill>
          <p:spPr>
            <a:xfrm>
              <a:off x="6937285" y="639095"/>
              <a:ext cx="3677486" cy="5579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42"/>
            <p:cNvSpPr/>
            <p:nvPr/>
          </p:nvSpPr>
          <p:spPr>
            <a:xfrm>
              <a:off x="6958508" y="5661248"/>
              <a:ext cx="2664296" cy="557656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7030516" y="2060848"/>
              <a:ext cx="3456384" cy="432048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80" name="Google Shape;480;p43"/>
          <p:cNvSpPr txBox="1"/>
          <p:nvPr/>
        </p:nvSpPr>
        <p:spPr>
          <a:xfrm>
            <a:off x="0" y="592856"/>
            <a:ext cx="5734372" cy="23083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拉出兩個 function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點擊兩下，分別輸入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92D050"/>
                </a:solidFill>
                <a:latin typeface="DFKai-SB"/>
                <a:ea typeface="DFKai-SB"/>
                <a:cs typeface="DFKai-SB"/>
                <a:sym typeface="DFKai-SB"/>
              </a:rPr>
              <a:t>msg.topic ="SELECT Time FROM dht"return msg;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2D05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var test = msg.payload;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 test.forEach(function(e,i){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     msg.payload=e['Time'];});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 return msg;</a:t>
            </a:r>
            <a:endParaRPr/>
          </a:p>
        </p:txBody>
      </p:sp>
      <p:pic>
        <p:nvPicPr>
          <p:cNvPr id="481" name="Google Shape;481;p43"/>
          <p:cNvPicPr preferRelativeResize="0"/>
          <p:nvPr/>
        </p:nvPicPr>
        <p:blipFill rotWithShape="1">
          <a:blip r:embed="rId3">
            <a:alphaModFix/>
          </a:blip>
          <a:srcRect b="0" l="50000" r="16325" t="0"/>
          <a:stretch/>
        </p:blipFill>
        <p:spPr>
          <a:xfrm>
            <a:off x="6620763" y="24779"/>
            <a:ext cx="5572031" cy="317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988" y="3548434"/>
            <a:ext cx="5572031" cy="3058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43"/>
          <p:cNvGrpSpPr/>
          <p:nvPr/>
        </p:nvGrpSpPr>
        <p:grpSpPr>
          <a:xfrm>
            <a:off x="113508" y="3222186"/>
            <a:ext cx="5980904" cy="3456384"/>
            <a:chOff x="16644" y="1916832"/>
            <a:chExt cx="5980904" cy="3456384"/>
          </a:xfrm>
        </p:grpSpPr>
        <p:pic>
          <p:nvPicPr>
            <p:cNvPr id="484" name="Google Shape;484;p43"/>
            <p:cNvPicPr preferRelativeResize="0"/>
            <p:nvPr/>
          </p:nvPicPr>
          <p:blipFill rotWithShape="1">
            <a:blip r:embed="rId5">
              <a:alphaModFix/>
            </a:blip>
            <a:srcRect b="57135" l="50000" r="34049" t="10090"/>
            <a:stretch/>
          </p:blipFill>
          <p:spPr>
            <a:xfrm>
              <a:off x="16644" y="1916832"/>
              <a:ext cx="5980904" cy="345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43"/>
            <p:cNvSpPr/>
            <p:nvPr/>
          </p:nvSpPr>
          <p:spPr>
            <a:xfrm>
              <a:off x="117748" y="3256965"/>
              <a:ext cx="1386661" cy="462220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86" name="Google Shape;486;p43"/>
            <p:cNvCxnSpPr/>
            <p:nvPr/>
          </p:nvCxnSpPr>
          <p:spPr>
            <a:xfrm>
              <a:off x="1538604" y="3467100"/>
              <a:ext cx="2899624" cy="252085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87" name="Google Shape;487;p43"/>
            <p:cNvCxnSpPr>
              <a:stCxn id="485" idx="3"/>
            </p:cNvCxnSpPr>
            <p:nvPr/>
          </p:nvCxnSpPr>
          <p:spPr>
            <a:xfrm>
              <a:off x="1504409" y="3488075"/>
              <a:ext cx="2933700" cy="1453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493" name="Google Shape;493;p44"/>
          <p:cNvSpPr txBox="1"/>
          <p:nvPr/>
        </p:nvSpPr>
        <p:spPr>
          <a:xfrm>
            <a:off x="21021" y="590931"/>
            <a:ext cx="3240360" cy="6463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拉出一個mysql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點擊兩下，編輯 Database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494" name="Google Shape;494;p44"/>
          <p:cNvGrpSpPr/>
          <p:nvPr/>
        </p:nvGrpSpPr>
        <p:grpSpPr>
          <a:xfrm>
            <a:off x="822056" y="2009411"/>
            <a:ext cx="5601482" cy="3515216"/>
            <a:chOff x="822056" y="2009411"/>
            <a:chExt cx="5601482" cy="3515216"/>
          </a:xfrm>
        </p:grpSpPr>
        <p:pic>
          <p:nvPicPr>
            <p:cNvPr id="495" name="Google Shape;495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2056" y="2009411"/>
              <a:ext cx="5601482" cy="351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44"/>
            <p:cNvSpPr/>
            <p:nvPr/>
          </p:nvSpPr>
          <p:spPr>
            <a:xfrm>
              <a:off x="957223" y="4991761"/>
              <a:ext cx="1199073" cy="342592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497" name="Google Shape;497;p44"/>
            <p:cNvCxnSpPr/>
            <p:nvPr/>
          </p:nvCxnSpPr>
          <p:spPr>
            <a:xfrm flipH="1" rot="10800000">
              <a:off x="2156296" y="4437112"/>
              <a:ext cx="2855348" cy="745348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498" name="Google Shape;498;p44"/>
          <p:cNvGrpSpPr/>
          <p:nvPr/>
        </p:nvGrpSpPr>
        <p:grpSpPr>
          <a:xfrm>
            <a:off x="6782960" y="1792631"/>
            <a:ext cx="4583809" cy="3803909"/>
            <a:chOff x="7686129" y="2996952"/>
            <a:chExt cx="3312367" cy="2748793"/>
          </a:xfrm>
        </p:grpSpPr>
        <p:pic>
          <p:nvPicPr>
            <p:cNvPr id="499" name="Google Shape;499;p44"/>
            <p:cNvPicPr preferRelativeResize="0"/>
            <p:nvPr/>
          </p:nvPicPr>
          <p:blipFill rotWithShape="1">
            <a:blip r:embed="rId4">
              <a:alphaModFix/>
            </a:blip>
            <a:srcRect b="52626" l="72972" r="-145" t="0"/>
            <a:stretch/>
          </p:blipFill>
          <p:spPr>
            <a:xfrm>
              <a:off x="7686129" y="2996952"/>
              <a:ext cx="3312367" cy="2748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44"/>
            <p:cNvSpPr/>
            <p:nvPr/>
          </p:nvSpPr>
          <p:spPr>
            <a:xfrm>
              <a:off x="10270876" y="4135659"/>
              <a:ext cx="360040" cy="288032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5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06" name="Google Shape;506;p45"/>
          <p:cNvSpPr txBox="1"/>
          <p:nvPr/>
        </p:nvSpPr>
        <p:spPr>
          <a:xfrm>
            <a:off x="0" y="590931"/>
            <a:ext cx="3862164" cy="193899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Host : 輸入資料庫 ip 位址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Port : 輸入 3306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User : 輸入使用者名稱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Password: 輸入使用者密碼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Database:輸入資料庫的名稱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輸入完之後按更新</a:t>
            </a:r>
            <a:endParaRPr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07" name="Google Shape;507;p45"/>
          <p:cNvGrpSpPr/>
          <p:nvPr/>
        </p:nvGrpSpPr>
        <p:grpSpPr>
          <a:xfrm>
            <a:off x="5806380" y="167039"/>
            <a:ext cx="4752526" cy="6523922"/>
            <a:chOff x="5446340" y="334078"/>
            <a:chExt cx="4752526" cy="6523922"/>
          </a:xfrm>
        </p:grpSpPr>
        <p:pic>
          <p:nvPicPr>
            <p:cNvPr id="508" name="Google Shape;508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46340" y="334078"/>
              <a:ext cx="4752526" cy="6523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45"/>
            <p:cNvSpPr txBox="1"/>
            <p:nvPr/>
          </p:nvSpPr>
          <p:spPr>
            <a:xfrm>
              <a:off x="6670476" y="1984195"/>
              <a:ext cx="2952328" cy="36933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資料庫ip位址</a:t>
              </a:r>
              <a:endParaRPr/>
            </a:p>
          </p:txBody>
        </p:sp>
        <p:sp>
          <p:nvSpPr>
            <p:cNvPr id="510" name="Google Shape;510;p45"/>
            <p:cNvSpPr txBox="1"/>
            <p:nvPr/>
          </p:nvSpPr>
          <p:spPr>
            <a:xfrm>
              <a:off x="6670476" y="2852936"/>
              <a:ext cx="2952328" cy="36933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使用者名稱</a:t>
              </a:r>
              <a:endParaRPr/>
            </a:p>
          </p:txBody>
        </p:sp>
        <p:sp>
          <p:nvSpPr>
            <p:cNvPr id="511" name="Google Shape;511;p45"/>
            <p:cNvSpPr txBox="1"/>
            <p:nvPr/>
          </p:nvSpPr>
          <p:spPr>
            <a:xfrm>
              <a:off x="6670476" y="3233042"/>
              <a:ext cx="2952328" cy="36933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使用者密碼</a:t>
              </a:r>
              <a:endParaRPr/>
            </a:p>
          </p:txBody>
        </p:sp>
        <p:sp>
          <p:nvSpPr>
            <p:cNvPr id="512" name="Google Shape;512;p45"/>
            <p:cNvSpPr txBox="1"/>
            <p:nvPr/>
          </p:nvSpPr>
          <p:spPr>
            <a:xfrm>
              <a:off x="6670476" y="3613149"/>
              <a:ext cx="2952328" cy="369332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輸入資料庫名稱</a:t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0" y="590931"/>
            <a:ext cx="3240360" cy="12003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拉出一個switch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點擊兩下，先添加成兩個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第一個選大於先前值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第二個選小於等於先前值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19" name="Google Shape;519;p46"/>
          <p:cNvGrpSpPr/>
          <p:nvPr/>
        </p:nvGrpSpPr>
        <p:grpSpPr>
          <a:xfrm>
            <a:off x="117748" y="2204864"/>
            <a:ext cx="6835933" cy="3384376"/>
            <a:chOff x="-3412" y="1736812"/>
            <a:chExt cx="6835933" cy="3384376"/>
          </a:xfrm>
        </p:grpSpPr>
        <p:pic>
          <p:nvPicPr>
            <p:cNvPr id="520" name="Google Shape;520;p46"/>
            <p:cNvPicPr preferRelativeResize="0"/>
            <p:nvPr/>
          </p:nvPicPr>
          <p:blipFill rotWithShape="1">
            <a:blip r:embed="rId3">
              <a:alphaModFix/>
            </a:blip>
            <a:srcRect b="60872" l="0" r="61815" t="472"/>
            <a:stretch/>
          </p:blipFill>
          <p:spPr>
            <a:xfrm>
              <a:off x="-3412" y="1736812"/>
              <a:ext cx="6835933" cy="3384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46"/>
            <p:cNvSpPr/>
            <p:nvPr/>
          </p:nvSpPr>
          <p:spPr>
            <a:xfrm>
              <a:off x="117748" y="3645024"/>
              <a:ext cx="1271081" cy="342592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22" name="Google Shape;522;p46"/>
            <p:cNvCxnSpPr/>
            <p:nvPr/>
          </p:nvCxnSpPr>
          <p:spPr>
            <a:xfrm>
              <a:off x="1388829" y="3835723"/>
              <a:ext cx="4201527" cy="241349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523" name="Google Shape;523;p46"/>
          <p:cNvGrpSpPr/>
          <p:nvPr/>
        </p:nvGrpSpPr>
        <p:grpSpPr>
          <a:xfrm>
            <a:off x="7278459" y="116632"/>
            <a:ext cx="4374983" cy="6624736"/>
            <a:chOff x="7278459" y="116632"/>
            <a:chExt cx="4374983" cy="6624736"/>
          </a:xfrm>
        </p:grpSpPr>
        <p:pic>
          <p:nvPicPr>
            <p:cNvPr id="524" name="Google Shape;524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78459" y="116632"/>
              <a:ext cx="4374983" cy="6624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46"/>
            <p:cNvSpPr/>
            <p:nvPr/>
          </p:nvSpPr>
          <p:spPr>
            <a:xfrm>
              <a:off x="7318548" y="6481017"/>
              <a:ext cx="685539" cy="260351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7334794" y="2450745"/>
              <a:ext cx="4088210" cy="848079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32" name="Google Shape;532;p47"/>
          <p:cNvSpPr txBox="1"/>
          <p:nvPr/>
        </p:nvSpPr>
        <p:spPr>
          <a:xfrm>
            <a:off x="0" y="590931"/>
            <a:ext cx="6310436" cy="25853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拉出3個function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點擊兩下後，將函數分別改為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   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1.msg.topic ="SELECT </a:t>
            </a:r>
            <a:r>
              <a:rPr lang="en-US" sz="18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Celsiu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FROM dht"     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 return msg;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2.msg.topic ="SELECT </a:t>
            </a:r>
            <a:r>
              <a:rPr lang="en-US" sz="18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Fahrenheit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FROM dht“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 return msg;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3.msg.topic ="SELECT </a:t>
            </a:r>
            <a:r>
              <a:rPr lang="en-US" sz="1800">
                <a:solidFill>
                  <a:srgbClr val="FFC000"/>
                </a:solidFill>
                <a:latin typeface="DFKai-SB"/>
                <a:ea typeface="DFKai-SB"/>
                <a:cs typeface="DFKai-SB"/>
                <a:sym typeface="DFKai-SB"/>
              </a:rPr>
              <a:t>Humidity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FROM dht“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 return msg;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再拉出1個 debug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533" name="Google Shape;533;p47"/>
          <p:cNvPicPr preferRelativeResize="0"/>
          <p:nvPr/>
        </p:nvPicPr>
        <p:blipFill rotWithShape="1">
          <a:blip r:embed="rId3">
            <a:alphaModFix/>
          </a:blip>
          <a:srcRect b="50710" l="65576" r="160" t="0"/>
          <a:stretch/>
        </p:blipFill>
        <p:spPr>
          <a:xfrm>
            <a:off x="128792" y="3740169"/>
            <a:ext cx="4151900" cy="282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248" y="3740169"/>
            <a:ext cx="3694693" cy="28163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47"/>
          <p:cNvGrpSpPr/>
          <p:nvPr/>
        </p:nvGrpSpPr>
        <p:grpSpPr>
          <a:xfrm>
            <a:off x="7908134" y="0"/>
            <a:ext cx="4222205" cy="3833264"/>
            <a:chOff x="7246541" y="27062"/>
            <a:chExt cx="4942284" cy="4487011"/>
          </a:xfrm>
        </p:grpSpPr>
        <p:pic>
          <p:nvPicPr>
            <p:cNvPr id="536" name="Google Shape;536;p47"/>
            <p:cNvPicPr preferRelativeResize="0"/>
            <p:nvPr/>
          </p:nvPicPr>
          <p:blipFill rotWithShape="1">
            <a:blip r:embed="rId5">
              <a:alphaModFix/>
            </a:blip>
            <a:srcRect b="0" l="0" r="59451" t="0"/>
            <a:stretch/>
          </p:blipFill>
          <p:spPr>
            <a:xfrm>
              <a:off x="7246541" y="27062"/>
              <a:ext cx="4942284" cy="4487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p47"/>
            <p:cNvSpPr/>
            <p:nvPr/>
          </p:nvSpPr>
          <p:spPr>
            <a:xfrm>
              <a:off x="7382840" y="4221926"/>
              <a:ext cx="1008112" cy="289698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38" name="Google Shape;538;p47"/>
            <p:cNvCxnSpPr>
              <a:stCxn id="537" idx="3"/>
            </p:cNvCxnSpPr>
            <p:nvPr/>
          </p:nvCxnSpPr>
          <p:spPr>
            <a:xfrm flipH="1" rot="10800000">
              <a:off x="8390952" y="1541075"/>
              <a:ext cx="2520300" cy="2825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39" name="Google Shape;539;p47"/>
            <p:cNvCxnSpPr>
              <a:stCxn id="537" idx="3"/>
            </p:cNvCxnSpPr>
            <p:nvPr/>
          </p:nvCxnSpPr>
          <p:spPr>
            <a:xfrm flipH="1" rot="10800000">
              <a:off x="8390952" y="1829075"/>
              <a:ext cx="2520300" cy="2537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40" name="Google Shape;540;p47"/>
            <p:cNvCxnSpPr>
              <a:stCxn id="537" idx="3"/>
            </p:cNvCxnSpPr>
            <p:nvPr/>
          </p:nvCxnSpPr>
          <p:spPr>
            <a:xfrm flipH="1" rot="10800000">
              <a:off x="8390952" y="2189375"/>
              <a:ext cx="2592300" cy="2177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41" name="Google Shape;541;p47"/>
            <p:cNvCxnSpPr/>
            <p:nvPr/>
          </p:nvCxnSpPr>
          <p:spPr>
            <a:xfrm>
              <a:off x="8378276" y="1440448"/>
              <a:ext cx="2540672" cy="961565"/>
            </a:xfrm>
            <a:prstGeom prst="straightConnector1">
              <a:avLst/>
            </a:prstGeom>
            <a:noFill/>
            <a:ln cap="flat" cmpd="sng" w="28575">
              <a:solidFill>
                <a:srgbClr val="FFFF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42" name="Google Shape;542;p47"/>
            <p:cNvSpPr/>
            <p:nvPr/>
          </p:nvSpPr>
          <p:spPr>
            <a:xfrm>
              <a:off x="7370164" y="1293150"/>
              <a:ext cx="1008112" cy="289698"/>
            </a:xfrm>
            <a:prstGeom prst="rect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8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48" name="Google Shape;548;p48"/>
          <p:cNvSpPr txBox="1"/>
          <p:nvPr/>
        </p:nvSpPr>
        <p:spPr>
          <a:xfrm>
            <a:off x="0" y="590931"/>
            <a:ext cx="3625120" cy="36933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複製mysql，貼到function後面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49" name="Google Shape;549;p48"/>
          <p:cNvGrpSpPr/>
          <p:nvPr/>
        </p:nvGrpSpPr>
        <p:grpSpPr>
          <a:xfrm>
            <a:off x="2355328" y="2547815"/>
            <a:ext cx="7478169" cy="1762371"/>
            <a:chOff x="2355328" y="2547815"/>
            <a:chExt cx="7478169" cy="1762371"/>
          </a:xfrm>
        </p:grpSpPr>
        <p:pic>
          <p:nvPicPr>
            <p:cNvPr id="550" name="Google Shape;550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55328" y="2547815"/>
              <a:ext cx="7478169" cy="1762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p48"/>
            <p:cNvSpPr/>
            <p:nvPr/>
          </p:nvSpPr>
          <p:spPr>
            <a:xfrm>
              <a:off x="3358108" y="3269864"/>
              <a:ext cx="1271081" cy="459328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52" name="Google Shape;552;p48"/>
            <p:cNvCxnSpPr/>
            <p:nvPr/>
          </p:nvCxnSpPr>
          <p:spPr>
            <a:xfrm flipH="1" rot="10800000">
              <a:off x="4629189" y="3499528"/>
              <a:ext cx="3769479" cy="19403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58" name="Google Shape;558;p49"/>
          <p:cNvSpPr txBox="1"/>
          <p:nvPr/>
        </p:nvSpPr>
        <p:spPr>
          <a:xfrm>
            <a:off x="0" y="590931"/>
            <a:ext cx="9190756" cy="23083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再拉出三個 function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點擊兩下後，複製以下程式碼貼到三個function中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再將中括號部份分別改為 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Celsiu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’ , 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Fahrenheit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’, 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Humidity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’, 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Humidity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var test = msg.payload;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test.forEach(function(e,i){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msg.payload=e['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Celsiu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’];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});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return msg;</a:t>
            </a:r>
            <a:endParaRPr/>
          </a:p>
        </p:txBody>
      </p:sp>
      <p:grpSp>
        <p:nvGrpSpPr>
          <p:cNvPr id="559" name="Google Shape;559;p49"/>
          <p:cNvGrpSpPr/>
          <p:nvPr/>
        </p:nvGrpSpPr>
        <p:grpSpPr>
          <a:xfrm>
            <a:off x="5230316" y="2899255"/>
            <a:ext cx="5268434" cy="3712766"/>
            <a:chOff x="5590356" y="3069503"/>
            <a:chExt cx="5268434" cy="3712766"/>
          </a:xfrm>
        </p:grpSpPr>
        <p:pic>
          <p:nvPicPr>
            <p:cNvPr id="560" name="Google Shape;560;p49"/>
            <p:cNvPicPr preferRelativeResize="0"/>
            <p:nvPr/>
          </p:nvPicPr>
          <p:blipFill rotWithShape="1">
            <a:blip r:embed="rId3">
              <a:alphaModFix/>
            </a:blip>
            <a:srcRect b="47636" l="65882" r="0" t="471"/>
            <a:stretch/>
          </p:blipFill>
          <p:spPr>
            <a:xfrm>
              <a:off x="5590356" y="3069503"/>
              <a:ext cx="5184576" cy="3712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9"/>
            <p:cNvSpPr/>
            <p:nvPr/>
          </p:nvSpPr>
          <p:spPr>
            <a:xfrm>
              <a:off x="5616220" y="5124496"/>
              <a:ext cx="5242570" cy="702355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62" name="Google Shape;562;p49"/>
          <p:cNvGrpSpPr/>
          <p:nvPr/>
        </p:nvGrpSpPr>
        <p:grpSpPr>
          <a:xfrm>
            <a:off x="477788" y="2899255"/>
            <a:ext cx="4565590" cy="3735483"/>
            <a:chOff x="118274" y="2845677"/>
            <a:chExt cx="4896018" cy="4005833"/>
          </a:xfrm>
        </p:grpSpPr>
        <p:pic>
          <p:nvPicPr>
            <p:cNvPr id="563" name="Google Shape;563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274" y="2845677"/>
              <a:ext cx="4896018" cy="4005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49"/>
            <p:cNvSpPr/>
            <p:nvPr/>
          </p:nvSpPr>
          <p:spPr>
            <a:xfrm>
              <a:off x="271348" y="6548042"/>
              <a:ext cx="869094" cy="289698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565" name="Google Shape;565;p49"/>
            <p:cNvCxnSpPr/>
            <p:nvPr/>
          </p:nvCxnSpPr>
          <p:spPr>
            <a:xfrm flipH="1" rot="10800000">
              <a:off x="1140442" y="4304001"/>
              <a:ext cx="1713610" cy="2345912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66" name="Google Shape;566;p49"/>
            <p:cNvCxnSpPr/>
            <p:nvPr/>
          </p:nvCxnSpPr>
          <p:spPr>
            <a:xfrm flipH="1" rot="10800000">
              <a:off x="1136151" y="4653136"/>
              <a:ext cx="1717901" cy="2034828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67" name="Google Shape;567;p49"/>
            <p:cNvCxnSpPr/>
            <p:nvPr/>
          </p:nvCxnSpPr>
          <p:spPr>
            <a:xfrm flipH="1" rot="10800000">
              <a:off x="1136151" y="4921373"/>
              <a:ext cx="1717901" cy="1780117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1629916" y="1628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開啟C:\xampp (安裝位置) 執行 xampp_control.exe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0" name="Google Shape;120;p5"/>
          <p:cNvSpPr txBox="1"/>
          <p:nvPr>
            <p:ph type="title"/>
          </p:nvPr>
        </p:nvSpPr>
        <p:spPr>
          <a:xfrm>
            <a:off x="1522413" y="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932" y="2636912"/>
            <a:ext cx="8119001" cy="224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0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73" name="Google Shape;573;p50"/>
          <p:cNvSpPr txBox="1"/>
          <p:nvPr/>
        </p:nvSpPr>
        <p:spPr>
          <a:xfrm>
            <a:off x="0" y="590931"/>
            <a:ext cx="6310436" cy="1754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拉出一個 chart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在 Group 添加新節點，接著 Tab 也添加新節點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完成後按下添加和更新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接著將 X-axis 改成 1 minute or 30 points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X-axis Label 選擇 HH:mm:ss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最後按下完成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574" name="Google Shape;574;p50"/>
          <p:cNvGrpSpPr/>
          <p:nvPr/>
        </p:nvGrpSpPr>
        <p:grpSpPr>
          <a:xfrm>
            <a:off x="1314822" y="5623488"/>
            <a:ext cx="3294485" cy="1152128"/>
            <a:chOff x="8254653" y="2492896"/>
            <a:chExt cx="3294485" cy="1152128"/>
          </a:xfrm>
        </p:grpSpPr>
        <p:pic>
          <p:nvPicPr>
            <p:cNvPr id="575" name="Google Shape;575;p50"/>
            <p:cNvPicPr preferRelativeResize="0"/>
            <p:nvPr/>
          </p:nvPicPr>
          <p:blipFill rotWithShape="1">
            <a:blip r:embed="rId3">
              <a:alphaModFix/>
            </a:blip>
            <a:srcRect b="49680" l="72971" r="0" t="30198"/>
            <a:stretch/>
          </p:blipFill>
          <p:spPr>
            <a:xfrm>
              <a:off x="8254653" y="2492896"/>
              <a:ext cx="3294483" cy="1152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p50"/>
            <p:cNvSpPr/>
            <p:nvPr/>
          </p:nvSpPr>
          <p:spPr>
            <a:xfrm>
              <a:off x="8254653" y="3068960"/>
              <a:ext cx="3294485" cy="576064"/>
            </a:xfrm>
            <a:prstGeom prst="rect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577" name="Google Shape;577;p50"/>
          <p:cNvGrpSpPr/>
          <p:nvPr/>
        </p:nvGrpSpPr>
        <p:grpSpPr>
          <a:xfrm>
            <a:off x="909836" y="2384253"/>
            <a:ext cx="4104456" cy="3195853"/>
            <a:chOff x="249845" y="2576701"/>
            <a:chExt cx="4998239" cy="3891779"/>
          </a:xfrm>
        </p:grpSpPr>
        <p:pic>
          <p:nvPicPr>
            <p:cNvPr id="578" name="Google Shape;578;p50"/>
            <p:cNvPicPr preferRelativeResize="0"/>
            <p:nvPr/>
          </p:nvPicPr>
          <p:blipFill rotWithShape="1">
            <a:blip r:embed="rId4">
              <a:alphaModFix/>
            </a:blip>
            <a:srcRect b="0" l="0" r="-151" t="24990"/>
            <a:stretch/>
          </p:blipFill>
          <p:spPr>
            <a:xfrm>
              <a:off x="249845" y="2576701"/>
              <a:ext cx="4998239" cy="3891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9" name="Google Shape;579;p50"/>
            <p:cNvGrpSpPr/>
            <p:nvPr/>
          </p:nvGrpSpPr>
          <p:grpSpPr>
            <a:xfrm>
              <a:off x="249845" y="3068960"/>
              <a:ext cx="4188383" cy="3399520"/>
              <a:chOff x="304711" y="2820344"/>
              <a:chExt cx="4188383" cy="3399520"/>
            </a:xfrm>
          </p:grpSpPr>
          <p:sp>
            <p:nvSpPr>
              <p:cNvPr id="580" name="Google Shape;580;p50"/>
              <p:cNvSpPr/>
              <p:nvPr/>
            </p:nvSpPr>
            <p:spPr>
              <a:xfrm>
                <a:off x="304711" y="5877272"/>
                <a:ext cx="1199073" cy="342592"/>
              </a:xfrm>
              <a:prstGeom prst="rect">
                <a:avLst/>
              </a:prstGeom>
              <a:noFill/>
              <a:ln cap="flat" cmpd="sng" w="571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cxnSp>
            <p:nvCxnSpPr>
              <p:cNvPr id="581" name="Google Shape;581;p50"/>
              <p:cNvCxnSpPr/>
              <p:nvPr/>
            </p:nvCxnSpPr>
            <p:spPr>
              <a:xfrm flipH="1" rot="10800000">
                <a:off x="1463745" y="2820344"/>
                <a:ext cx="3029349" cy="3255267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582" name="Google Shape;582;p50"/>
          <p:cNvGrpSpPr/>
          <p:nvPr/>
        </p:nvGrpSpPr>
        <p:grpSpPr>
          <a:xfrm>
            <a:off x="6431685" y="137905"/>
            <a:ext cx="4206153" cy="6601909"/>
            <a:chOff x="6681278" y="110597"/>
            <a:chExt cx="4206153" cy="6601909"/>
          </a:xfrm>
        </p:grpSpPr>
        <p:grpSp>
          <p:nvGrpSpPr>
            <p:cNvPr id="583" name="Google Shape;583;p50"/>
            <p:cNvGrpSpPr/>
            <p:nvPr/>
          </p:nvGrpSpPr>
          <p:grpSpPr>
            <a:xfrm>
              <a:off x="6681278" y="1714843"/>
              <a:ext cx="4206153" cy="2640836"/>
              <a:chOff x="7312197" y="1590260"/>
              <a:chExt cx="4807360" cy="3018304"/>
            </a:xfrm>
          </p:grpSpPr>
          <p:pic>
            <p:nvPicPr>
              <p:cNvPr id="584" name="Google Shape;584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1" r="-726" t="12232"/>
              <a:stretch/>
            </p:blipFill>
            <p:spPr>
              <a:xfrm>
                <a:off x="7312197" y="1590260"/>
                <a:ext cx="4807360" cy="30183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5" name="Google Shape;585;p50"/>
              <p:cNvSpPr/>
              <p:nvPr/>
            </p:nvSpPr>
            <p:spPr>
              <a:xfrm>
                <a:off x="11218665" y="2960974"/>
                <a:ext cx="414165" cy="372704"/>
              </a:xfrm>
              <a:prstGeom prst="rect">
                <a:avLst/>
              </a:prstGeom>
              <a:noFill/>
              <a:ln cap="flat" cmpd="sng" w="571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pic>
          <p:nvPicPr>
            <p:cNvPr id="586" name="Google Shape;586;p50"/>
            <p:cNvPicPr preferRelativeResize="0"/>
            <p:nvPr/>
          </p:nvPicPr>
          <p:blipFill rotWithShape="1">
            <a:blip r:embed="rId6">
              <a:alphaModFix/>
            </a:blip>
            <a:srcRect b="0" l="856" r="0" t="12308"/>
            <a:stretch/>
          </p:blipFill>
          <p:spPr>
            <a:xfrm>
              <a:off x="6692281" y="4393090"/>
              <a:ext cx="4184147" cy="23194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" name="Google Shape;587;p50"/>
            <p:cNvGrpSpPr/>
            <p:nvPr/>
          </p:nvGrpSpPr>
          <p:grpSpPr>
            <a:xfrm>
              <a:off x="6681278" y="110597"/>
              <a:ext cx="4206153" cy="1566834"/>
              <a:chOff x="7330829" y="103017"/>
              <a:chExt cx="4782217" cy="1781424"/>
            </a:xfrm>
          </p:grpSpPr>
          <p:pic>
            <p:nvPicPr>
              <p:cNvPr id="588" name="Google Shape;588;p5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330829" y="103017"/>
                <a:ext cx="4782217" cy="1781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9" name="Google Shape;589;p50"/>
              <p:cNvSpPr/>
              <p:nvPr/>
            </p:nvSpPr>
            <p:spPr>
              <a:xfrm>
                <a:off x="11214700" y="1428417"/>
                <a:ext cx="414165" cy="367812"/>
              </a:xfrm>
              <a:prstGeom prst="rect">
                <a:avLst/>
              </a:prstGeom>
              <a:noFill/>
              <a:ln cap="flat" cmpd="sng" w="5715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</a:t>
            </a:r>
            <a:endParaRPr/>
          </a:p>
        </p:txBody>
      </p:sp>
      <p:sp>
        <p:nvSpPr>
          <p:cNvPr id="595" name="Google Shape;595;p51"/>
          <p:cNvSpPr txBox="1"/>
          <p:nvPr/>
        </p:nvSpPr>
        <p:spPr>
          <a:xfrm>
            <a:off x="0" y="590931"/>
            <a:ext cx="7318548" cy="120032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紅色方框的作用在於時間戳記每秒會執行一次 Time 到 getvalue，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執行到 switch 時，判斷最新一筆資料的時間是否大於前一筆資料   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如果有，繼續執行後面的節點，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如果沒有，執行 debug</a:t>
            </a:r>
            <a:endParaRPr/>
          </a:p>
        </p:txBody>
      </p:sp>
      <p:pic>
        <p:nvPicPr>
          <p:cNvPr id="596" name="Google Shape;59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04" y="1916832"/>
            <a:ext cx="10597589" cy="243622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1"/>
          <p:cNvSpPr/>
          <p:nvPr/>
        </p:nvSpPr>
        <p:spPr>
          <a:xfrm>
            <a:off x="621804" y="2545872"/>
            <a:ext cx="4536504" cy="180718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2"/>
          <p:cNvSpPr txBox="1"/>
          <p:nvPr/>
        </p:nvSpPr>
        <p:spPr>
          <a:xfrm>
            <a:off x="0" y="0"/>
            <a:ext cx="5374332" cy="5909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Node-Red 雲端平台 安裝</a:t>
            </a:r>
            <a:endParaRPr/>
          </a:p>
        </p:txBody>
      </p:sp>
      <p:sp>
        <p:nvSpPr>
          <p:cNvPr id="603" name="Google Shape;603;p52"/>
          <p:cNvSpPr txBox="1"/>
          <p:nvPr/>
        </p:nvSpPr>
        <p:spPr>
          <a:xfrm>
            <a:off x="0" y="590731"/>
            <a:ext cx="5446340" cy="9233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完成以上步驟後，按右上角部屬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接著開啟新分頁，輸入 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資料庫</a:t>
            </a: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18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ip 位址:1880/ui</a:t>
            </a:r>
            <a:endParaRPr sz="1800">
              <a:solidFill>
                <a:srgbClr val="FFFF00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即可看到溫濕度變化</a:t>
            </a:r>
            <a:endParaRPr sz="18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604" name="Google Shape;604;p52"/>
          <p:cNvPicPr preferRelativeResize="0"/>
          <p:nvPr/>
        </p:nvPicPr>
        <p:blipFill rotWithShape="1">
          <a:blip r:embed="rId3">
            <a:alphaModFix/>
          </a:blip>
          <a:srcRect b="445" l="273" r="15247" t="12558"/>
          <a:stretch/>
        </p:blipFill>
        <p:spPr>
          <a:xfrm>
            <a:off x="3142084" y="3429000"/>
            <a:ext cx="6120680" cy="338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8556" y="1548541"/>
            <a:ext cx="8091711" cy="1860164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2"/>
          <p:cNvSpPr/>
          <p:nvPr/>
        </p:nvSpPr>
        <p:spPr>
          <a:xfrm>
            <a:off x="8830715" y="1514061"/>
            <a:ext cx="1008113" cy="342592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3"/>
          <p:cNvSpPr txBox="1"/>
          <p:nvPr/>
        </p:nvSpPr>
        <p:spPr>
          <a:xfrm>
            <a:off x="1065213" y="1628800"/>
            <a:ext cx="10285782" cy="2608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DFKai-SB"/>
              <a:buNone/>
            </a:pPr>
            <a:r>
              <a:rPr b="1" lang="en-US" sz="6600" cap="non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THANK YOU</a:t>
            </a:r>
            <a:endParaRPr b="1" sz="6600" cap="non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1629916" y="1628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將Apache、MySQL開啟 (點擊Start)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7" name="Google Shape;127;p6"/>
          <p:cNvSpPr txBox="1"/>
          <p:nvPr>
            <p:ph type="title"/>
          </p:nvPr>
        </p:nvSpPr>
        <p:spPr>
          <a:xfrm>
            <a:off x="1522413" y="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687" y="2708920"/>
            <a:ext cx="5115709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813" y="2708920"/>
            <a:ext cx="5239332" cy="344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1629916" y="1628800"/>
            <a:ext cx="10404647" cy="49083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開啟瀏覽器，輸入 localhost/dashboard </a:t>
            </a:r>
            <a:br>
              <a:rPr lang="en-US">
                <a:latin typeface="DFKai-SB"/>
                <a:ea typeface="DFKai-SB"/>
                <a:cs typeface="DFKai-SB"/>
                <a:sym typeface="DFKai-SB"/>
              </a:rPr>
            </a:br>
            <a:br>
              <a:rPr lang="en-US">
                <a:latin typeface="DFKai-SB"/>
                <a:ea typeface="DFKai-SB"/>
                <a:cs typeface="DFKai-SB"/>
                <a:sym typeface="DFKai-SB"/>
              </a:rPr>
            </a:br>
            <a:r>
              <a:rPr lang="en-US">
                <a:latin typeface="DFKai-SB"/>
                <a:ea typeface="DFKai-SB"/>
                <a:cs typeface="DFKai-SB"/>
                <a:sym typeface="DFKai-SB"/>
              </a:rPr>
              <a:t>若看到以下圖示代表環境安裝成功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5" name="Google Shape;135;p7"/>
          <p:cNvSpPr txBox="1"/>
          <p:nvPr>
            <p:ph type="title"/>
          </p:nvPr>
        </p:nvSpPr>
        <p:spPr>
          <a:xfrm>
            <a:off x="1522413" y="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DFKai-SB"/>
              <a:buNone/>
            </a:pPr>
            <a:r>
              <a:rPr lang="en-US">
                <a:latin typeface="DFKai-SB"/>
                <a:ea typeface="DFKai-SB"/>
                <a:cs typeface="DFKai-SB"/>
                <a:sym typeface="DFKai-SB"/>
              </a:rPr>
              <a:t>資料庫架設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948" y="2928994"/>
            <a:ext cx="7205373" cy="386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避免日後遇到問題，請先在C:\xampp\mysql內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新增資料夾lib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進到lib內新增資料夾plugin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即存在C:\xampp\mysql\lib\plugin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內容為空即可</a:t>
            </a:r>
            <a:endParaRPr/>
          </a:p>
        </p:txBody>
      </p:sp>
      <p:sp>
        <p:nvSpPr>
          <p:cNvPr id="142" name="Google Shape;142;p8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Century Gothic"/>
              <a:buNone/>
            </a:pPr>
            <a:r>
              <a:rPr lang="en-US"/>
              <a:t>資料庫修正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828" y="1628800"/>
            <a:ext cx="10103038" cy="478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/>
          <p:nvPr/>
        </p:nvSpPr>
        <p:spPr>
          <a:xfrm>
            <a:off x="11812" y="0"/>
            <a:ext cx="1629916" cy="6463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accent5"/>
                </a:solidFill>
                <a:latin typeface="DFKai-SB"/>
                <a:ea typeface="DFKai-SB"/>
                <a:cs typeface="DFKai-SB"/>
                <a:sym typeface="DFKai-SB"/>
              </a:rPr>
              <a:t>MYSQL</a:t>
            </a:r>
            <a:endParaRPr b="1" sz="3600">
              <a:solidFill>
                <a:schemeClr val="accent5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11812" y="649531"/>
            <a:ext cx="6082600" cy="8309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打開瀏覽器輸入 localhost/phpmyadmin/ </a:t>
            </a:r>
            <a:b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en-US" sz="24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便可直接連線到資料庫操作頁面。</a:t>
            </a:r>
            <a:endParaRPr sz="24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atom design templat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2016-07-19T07:48:57Z</dcterms:created>
  <dc:creator>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TC034606369991</vt:lpwstr>
  </property>
</Properties>
</file>